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5" r:id="rId3"/>
    <p:sldId id="276" r:id="rId4"/>
    <p:sldId id="277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8" r:id="rId15"/>
    <p:sldId id="279" r:id="rId16"/>
    <p:sldId id="268" r:id="rId17"/>
    <p:sldId id="269" r:id="rId18"/>
    <p:sldId id="270" r:id="rId19"/>
    <p:sldId id="281" r:id="rId20"/>
    <p:sldId id="285" r:id="rId21"/>
    <p:sldId id="282" r:id="rId22"/>
    <p:sldId id="283" r:id="rId23"/>
    <p:sldId id="284" r:id="rId24"/>
    <p:sldId id="271" r:id="rId25"/>
    <p:sldId id="272" r:id="rId26"/>
    <p:sldId id="280" r:id="rId27"/>
    <p:sldId id="27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Vidutinis stili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1" autoAdjust="0"/>
    <p:restoredTop sz="83390" autoAdjust="0"/>
  </p:normalViewPr>
  <p:slideViewPr>
    <p:cSldViewPr>
      <p:cViewPr>
        <p:scale>
          <a:sx n="82" d="100"/>
          <a:sy n="82" d="100"/>
        </p:scale>
        <p:origin x="-12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Liubliana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Per visą gyvenimą</c:v>
                </c:pt>
                <c:pt idx="1">
                  <c:v>Per 12 mėn.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38.9</c:v>
                </c:pt>
                <c:pt idx="1">
                  <c:v>24.9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BF-41E4-A400-BF2F66F960A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Nikosija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Per visą gyvenimą</c:v>
                </c:pt>
                <c:pt idx="1">
                  <c:v>Per 12 mėn.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28.7</c:v>
                </c:pt>
                <c:pt idx="1">
                  <c:v>20.9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BF-41E4-A400-BF2F66F960AA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Praha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Per visą gyvenimą</c:v>
                </c:pt>
                <c:pt idx="1">
                  <c:v>Per 12 mėn.</c:v>
                </c:pt>
              </c:strCache>
            </c:strRef>
          </c:cat>
          <c:val>
            <c:numRef>
              <c:f>Lapas1!$D$2:$D$3</c:f>
              <c:numCache>
                <c:formatCode>General</c:formatCode>
                <c:ptCount val="2"/>
                <c:pt idx="0">
                  <c:v>44.6</c:v>
                </c:pt>
                <c:pt idx="1">
                  <c:v>29.4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DBF-41E4-A400-BF2F66F960AA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Talinas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Per visą gyvenimą</c:v>
                </c:pt>
                <c:pt idx="1">
                  <c:v>Per 12 mėn.</c:v>
                </c:pt>
              </c:strCache>
            </c:strRef>
          </c:cat>
          <c:val>
            <c:numRef>
              <c:f>Lapas1!$E$2:$E$3</c:f>
              <c:numCache>
                <c:formatCode>General</c:formatCode>
                <c:ptCount val="2"/>
                <c:pt idx="0">
                  <c:v>40.200000000000003</c:v>
                </c:pt>
                <c:pt idx="1">
                  <c:v>23.7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DBF-41E4-A400-BF2F66F960AA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Varšuva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Per visą gyvenimą</c:v>
                </c:pt>
                <c:pt idx="1">
                  <c:v>Per 12 mėn.</c:v>
                </c:pt>
              </c:strCache>
            </c:strRef>
          </c:cat>
          <c:val>
            <c:numRef>
              <c:f>Lapas1!$F$2:$F$3</c:f>
              <c:numCache>
                <c:formatCode>General</c:formatCode>
                <c:ptCount val="2"/>
                <c:pt idx="0">
                  <c:v>34.700000000000003</c:v>
                </c:pt>
                <c:pt idx="1">
                  <c:v>20.8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DBF-41E4-A400-BF2F66F960AA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Vilnius</c:v>
                </c:pt>
              </c:strCache>
            </c:strRef>
          </c:tx>
          <c:invertIfNegative val="0"/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-5400000" vert="horz"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lt-L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DBF-41E4-A400-BF2F66F960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-5400000" vert="horz"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lt-L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DBF-41E4-A400-BF2F66F960A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Lapas1!$A$2:$A$3</c:f>
              <c:strCache>
                <c:ptCount val="2"/>
                <c:pt idx="0">
                  <c:v>Per visą gyvenimą</c:v>
                </c:pt>
                <c:pt idx="1">
                  <c:v>Per 12 mėn.</c:v>
                </c:pt>
              </c:strCache>
            </c:strRef>
          </c:cat>
          <c:val>
            <c:numRef>
              <c:f>Lapas1!$G$2:$G$3</c:f>
              <c:numCache>
                <c:formatCode>General</c:formatCode>
                <c:ptCount val="2"/>
                <c:pt idx="0">
                  <c:v>34.1</c:v>
                </c:pt>
                <c:pt idx="1">
                  <c:v>20.6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DBF-41E4-A400-BF2F66F96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axId val="135580672"/>
        <c:axId val="135860992"/>
      </c:barChart>
      <c:catAx>
        <c:axId val="135580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5860992"/>
        <c:crosses val="autoZero"/>
        <c:auto val="1"/>
        <c:lblAlgn val="ctr"/>
        <c:lblOffset val="100"/>
        <c:noMultiLvlLbl val="0"/>
      </c:catAx>
      <c:valAx>
        <c:axId val="135860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5806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Liubliana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304"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Kūno sužalojimas</c:v>
                </c:pt>
                <c:pt idx="1">
                  <c:v>Plėšimas</c:v>
                </c:pt>
                <c:pt idx="2">
                  <c:v>Vagystė</c:v>
                </c:pt>
                <c:pt idx="3">
                  <c:v>Patyčios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5.0999999999999996</c:v>
                </c:pt>
                <c:pt idx="1">
                  <c:v>6.9</c:v>
                </c:pt>
                <c:pt idx="2">
                  <c:v>35.1</c:v>
                </c:pt>
                <c:pt idx="3">
                  <c:v>27.5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4F-484C-BD18-274F220E52E0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Nikosija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304"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Kūno sužalojimas</c:v>
                </c:pt>
                <c:pt idx="1">
                  <c:v>Plėšimas</c:v>
                </c:pt>
                <c:pt idx="2">
                  <c:v>Vagystė</c:v>
                </c:pt>
                <c:pt idx="3">
                  <c:v>Patyčios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3.3</c:v>
                </c:pt>
                <c:pt idx="1">
                  <c:v>1.4</c:v>
                </c:pt>
                <c:pt idx="2">
                  <c:v>16</c:v>
                </c:pt>
                <c:pt idx="3">
                  <c:v>11.5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04F-484C-BD18-274F220E52E0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Praha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304"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Kūno sužalojimas</c:v>
                </c:pt>
                <c:pt idx="1">
                  <c:v>Plėšimas</c:v>
                </c:pt>
                <c:pt idx="2">
                  <c:v>Vagystė</c:v>
                </c:pt>
                <c:pt idx="3">
                  <c:v>Patyčios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4.3</c:v>
                </c:pt>
                <c:pt idx="1">
                  <c:v>4</c:v>
                </c:pt>
                <c:pt idx="2">
                  <c:v>21.2</c:v>
                </c:pt>
                <c:pt idx="3">
                  <c:v>10.9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04F-484C-BD18-274F220E52E0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Talinas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304"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Kūno sužalojimas</c:v>
                </c:pt>
                <c:pt idx="1">
                  <c:v>Plėšimas</c:v>
                </c:pt>
                <c:pt idx="2">
                  <c:v>Vagystė</c:v>
                </c:pt>
                <c:pt idx="3">
                  <c:v>Patyčios</c:v>
                </c:pt>
              </c:strCache>
            </c:strRef>
          </c:cat>
          <c:val>
            <c:numRef>
              <c:f>Lapas1!$E$2:$E$5</c:f>
              <c:numCache>
                <c:formatCode>General</c:formatCode>
                <c:ptCount val="4"/>
                <c:pt idx="0">
                  <c:v>4.7</c:v>
                </c:pt>
                <c:pt idx="1">
                  <c:v>6.5</c:v>
                </c:pt>
                <c:pt idx="2">
                  <c:v>22</c:v>
                </c:pt>
                <c:pt idx="3">
                  <c:v>23.1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04F-484C-BD18-274F220E52E0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Varšuva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304"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Kūno sužalojimas</c:v>
                </c:pt>
                <c:pt idx="1">
                  <c:v>Plėšimas</c:v>
                </c:pt>
                <c:pt idx="2">
                  <c:v>Vagystė</c:v>
                </c:pt>
                <c:pt idx="3">
                  <c:v>Patyčios</c:v>
                </c:pt>
              </c:strCache>
            </c:strRef>
          </c:cat>
          <c:val>
            <c:numRef>
              <c:f>Lapas1!$F$2:$F$5</c:f>
              <c:numCache>
                <c:formatCode>General</c:formatCode>
                <c:ptCount val="4"/>
                <c:pt idx="0">
                  <c:v>5.2</c:v>
                </c:pt>
                <c:pt idx="1">
                  <c:v>7.7</c:v>
                </c:pt>
                <c:pt idx="2">
                  <c:v>17.899999999999999</c:v>
                </c:pt>
                <c:pt idx="3">
                  <c:v>15.3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04F-484C-BD18-274F220E52E0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Vilnius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304"/>
                </a:pPr>
                <a:endParaRPr lang="lt-L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Kūno sužalojimas</c:v>
                </c:pt>
                <c:pt idx="1">
                  <c:v>Plėšimas</c:v>
                </c:pt>
                <c:pt idx="2">
                  <c:v>Vagystė</c:v>
                </c:pt>
                <c:pt idx="3">
                  <c:v>Patyčios</c:v>
                </c:pt>
              </c:strCache>
            </c:strRef>
          </c:cat>
          <c:val>
            <c:numRef>
              <c:f>Lapas1!$G$2:$G$5</c:f>
              <c:numCache>
                <c:formatCode>General</c:formatCode>
                <c:ptCount val="4"/>
                <c:pt idx="0">
                  <c:v>3.2</c:v>
                </c:pt>
                <c:pt idx="1">
                  <c:v>9</c:v>
                </c:pt>
                <c:pt idx="2">
                  <c:v>18.2</c:v>
                </c:pt>
                <c:pt idx="3">
                  <c:v>18.2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4F-484C-BD18-274F220E5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axId val="135923200"/>
        <c:axId val="135924736"/>
      </c:barChart>
      <c:catAx>
        <c:axId val="13592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lt-LT"/>
          </a:p>
        </c:txPr>
        <c:crossAx val="135924736"/>
        <c:crosses val="autoZero"/>
        <c:auto val="1"/>
        <c:lblAlgn val="ctr"/>
        <c:lblOffset val="100"/>
        <c:noMultiLvlLbl val="0"/>
      </c:catAx>
      <c:valAx>
        <c:axId val="135924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90"/>
            </a:pPr>
            <a:endParaRPr lang="lt-LT"/>
          </a:p>
        </c:txPr>
        <c:crossAx val="1359232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90"/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677"/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2D3-4C2C-BC3F-90A8AEF8F2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2D3-4C2C-BC3F-90A8AEF8F2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2D3-4C2C-BC3F-90A8AEF8F2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2D3-4C2C-BC3F-90A8AEF8F2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2D3-4C2C-BC3F-90A8AEF8F2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2D3-4C2C-BC3F-90A8AEF8F2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Liublijana</c:v>
                </c:pt>
                <c:pt idx="1">
                  <c:v>Nikosija</c:v>
                </c:pt>
                <c:pt idx="2">
                  <c:v>Praha</c:v>
                </c:pt>
                <c:pt idx="3">
                  <c:v>Talinas</c:v>
                </c:pt>
                <c:pt idx="4">
                  <c:v>Vilnius</c:v>
                </c:pt>
                <c:pt idx="5">
                  <c:v>Varšuva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33.159999999999997</c:v>
                </c:pt>
                <c:pt idx="1">
                  <c:v>35.44</c:v>
                </c:pt>
                <c:pt idx="2">
                  <c:v>36.97</c:v>
                </c:pt>
                <c:pt idx="3">
                  <c:v>35.81</c:v>
                </c:pt>
                <c:pt idx="4">
                  <c:v>38.090000000000003</c:v>
                </c:pt>
                <c:pt idx="5">
                  <c:v>34.29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2D3-4C2C-BC3F-90A8AEF8F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5090560"/>
        <c:axId val="135092096"/>
      </c:barChart>
      <c:catAx>
        <c:axId val="135090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5092096"/>
        <c:crosses val="autoZero"/>
        <c:auto val="1"/>
        <c:lblAlgn val="ctr"/>
        <c:lblOffset val="100"/>
        <c:noMultiLvlLbl val="0"/>
      </c:catAx>
      <c:valAx>
        <c:axId val="135092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5090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66879-62ED-46B3-8F5B-14688902B30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t-LT"/>
        </a:p>
      </dgm:t>
    </dgm:pt>
    <dgm:pt modelId="{4B6CBD21-E80D-40B3-9288-1236ED70116C}">
      <dgm:prSet phldrT="[Tekstas]"/>
      <dgm:spPr>
        <a:solidFill>
          <a:srgbClr val="C00000"/>
        </a:solidFill>
      </dgm:spPr>
      <dgm:t>
        <a:bodyPr/>
        <a:lstStyle/>
        <a:p>
          <a:r>
            <a:rPr lang="lt-LT" dirty="0"/>
            <a:t>Jaunimo </a:t>
          </a:r>
          <a:r>
            <a:rPr lang="lt-LT" dirty="0" err="1"/>
            <a:t>delinkvencija</a:t>
          </a:r>
          <a:endParaRPr lang="lt-LT" dirty="0"/>
        </a:p>
      </dgm:t>
    </dgm:pt>
    <dgm:pt modelId="{E20EDC78-3472-486E-BC6B-EF7FFC17FFD4}" type="parTrans" cxnId="{03CADF73-DC8F-43EF-B15E-E686CBACF884}">
      <dgm:prSet/>
      <dgm:spPr/>
      <dgm:t>
        <a:bodyPr/>
        <a:lstStyle/>
        <a:p>
          <a:endParaRPr lang="lt-LT"/>
        </a:p>
      </dgm:t>
    </dgm:pt>
    <dgm:pt modelId="{7CE50E4A-E73F-4E0F-9074-0BB9ED504824}" type="sibTrans" cxnId="{03CADF73-DC8F-43EF-B15E-E686CBACF884}">
      <dgm:prSet/>
      <dgm:spPr/>
      <dgm:t>
        <a:bodyPr/>
        <a:lstStyle/>
        <a:p>
          <a:endParaRPr lang="lt-LT"/>
        </a:p>
      </dgm:t>
    </dgm:pt>
    <dgm:pt modelId="{E07FCB0A-FDA5-4068-82C3-6A848D392AE6}">
      <dgm:prSet phldrT="[Tekstas]"/>
      <dgm:spPr/>
      <dgm:t>
        <a:bodyPr/>
        <a:lstStyle/>
        <a:p>
          <a:r>
            <a:rPr lang="lt-LT" dirty="0"/>
            <a:t>Šeima</a:t>
          </a:r>
        </a:p>
      </dgm:t>
    </dgm:pt>
    <dgm:pt modelId="{B164E31E-7B9C-4E8D-885B-AE7C5FB55AA2}" type="parTrans" cxnId="{86290910-B630-4DB4-8B8A-2BFCA7FD8FD2}">
      <dgm:prSet/>
      <dgm:spPr/>
      <dgm:t>
        <a:bodyPr/>
        <a:lstStyle/>
        <a:p>
          <a:endParaRPr lang="lt-LT"/>
        </a:p>
      </dgm:t>
    </dgm:pt>
    <dgm:pt modelId="{D0D340CB-CAE2-4E4E-A2BD-72F66A0ECB76}" type="sibTrans" cxnId="{86290910-B630-4DB4-8B8A-2BFCA7FD8FD2}">
      <dgm:prSet/>
      <dgm:spPr/>
      <dgm:t>
        <a:bodyPr/>
        <a:lstStyle/>
        <a:p>
          <a:endParaRPr lang="lt-LT"/>
        </a:p>
      </dgm:t>
    </dgm:pt>
    <dgm:pt modelId="{1A6BBA7D-0AC9-43D9-969A-A50DC04A6932}">
      <dgm:prSet phldrT="[Tekstas]"/>
      <dgm:spPr/>
      <dgm:t>
        <a:bodyPr/>
        <a:lstStyle/>
        <a:p>
          <a:r>
            <a:rPr lang="lt-LT" dirty="0"/>
            <a:t>Mokykla</a:t>
          </a:r>
        </a:p>
      </dgm:t>
    </dgm:pt>
    <dgm:pt modelId="{21388FE6-B749-469F-9CD7-D3372C02C53D}" type="parTrans" cxnId="{6196020F-EB35-4CC5-B6DD-665F2BFB2ABF}">
      <dgm:prSet/>
      <dgm:spPr/>
      <dgm:t>
        <a:bodyPr/>
        <a:lstStyle/>
        <a:p>
          <a:endParaRPr lang="lt-LT"/>
        </a:p>
      </dgm:t>
    </dgm:pt>
    <dgm:pt modelId="{D67A7BCD-0B4A-4BFE-9B99-EE27C08A6493}" type="sibTrans" cxnId="{6196020F-EB35-4CC5-B6DD-665F2BFB2ABF}">
      <dgm:prSet/>
      <dgm:spPr/>
      <dgm:t>
        <a:bodyPr/>
        <a:lstStyle/>
        <a:p>
          <a:endParaRPr lang="lt-LT"/>
        </a:p>
      </dgm:t>
    </dgm:pt>
    <dgm:pt modelId="{A36383E7-488F-4DA0-A81D-255208D4F094}">
      <dgm:prSet phldrT="[Tekstas]"/>
      <dgm:spPr/>
      <dgm:t>
        <a:bodyPr/>
        <a:lstStyle/>
        <a:p>
          <a:r>
            <a:rPr lang="lt-LT" dirty="0"/>
            <a:t>Laisvalaikis, draugai</a:t>
          </a:r>
        </a:p>
      </dgm:t>
    </dgm:pt>
    <dgm:pt modelId="{C5306943-EA1E-4FEB-8D9E-A1C640BB960E}" type="parTrans" cxnId="{942260FE-01FD-4BC7-ACBD-625F9C444485}">
      <dgm:prSet/>
      <dgm:spPr/>
      <dgm:t>
        <a:bodyPr/>
        <a:lstStyle/>
        <a:p>
          <a:endParaRPr lang="lt-LT"/>
        </a:p>
      </dgm:t>
    </dgm:pt>
    <dgm:pt modelId="{B8918AD2-6048-4B17-9AD4-B6A15EB5FA53}" type="sibTrans" cxnId="{942260FE-01FD-4BC7-ACBD-625F9C444485}">
      <dgm:prSet/>
      <dgm:spPr/>
      <dgm:t>
        <a:bodyPr/>
        <a:lstStyle/>
        <a:p>
          <a:endParaRPr lang="lt-LT"/>
        </a:p>
      </dgm:t>
    </dgm:pt>
    <dgm:pt modelId="{20DB2A85-2BA8-4BD5-9385-074FCF532E3D}">
      <dgm:prSet phldrT="[Tekstas]"/>
      <dgm:spPr/>
      <dgm:t>
        <a:bodyPr/>
        <a:lstStyle/>
        <a:p>
          <a:r>
            <a:rPr lang="lt-LT" dirty="0" smtClean="0"/>
            <a:t>Nuostatos</a:t>
          </a:r>
          <a:endParaRPr lang="lt-LT" dirty="0"/>
        </a:p>
      </dgm:t>
    </dgm:pt>
    <dgm:pt modelId="{23317EC2-04D7-4617-9FC8-B2029ABA68A9}" type="parTrans" cxnId="{024059A8-EA65-4363-9957-97FA5DA09288}">
      <dgm:prSet/>
      <dgm:spPr/>
      <dgm:t>
        <a:bodyPr/>
        <a:lstStyle/>
        <a:p>
          <a:endParaRPr lang="lt-LT"/>
        </a:p>
      </dgm:t>
    </dgm:pt>
    <dgm:pt modelId="{46419F39-6F5E-480F-9987-9623435E2D12}" type="sibTrans" cxnId="{024059A8-EA65-4363-9957-97FA5DA09288}">
      <dgm:prSet/>
      <dgm:spPr/>
      <dgm:t>
        <a:bodyPr/>
        <a:lstStyle/>
        <a:p>
          <a:endParaRPr lang="lt-LT"/>
        </a:p>
      </dgm:t>
    </dgm:pt>
    <dgm:pt modelId="{1674A6B7-D60E-4A4E-BD43-5900116314DF}">
      <dgm:prSet phldrT="[Tekstas]"/>
      <dgm:spPr/>
      <dgm:t>
        <a:bodyPr/>
        <a:lstStyle/>
        <a:p>
          <a:r>
            <a:rPr lang="lt-LT" dirty="0"/>
            <a:t>Viktimizacija</a:t>
          </a:r>
        </a:p>
      </dgm:t>
    </dgm:pt>
    <dgm:pt modelId="{95CEFA79-7878-47B7-B382-1B0915D28331}" type="parTrans" cxnId="{7C0F9EBC-B091-4DAC-96C5-E8FF9AF5D618}">
      <dgm:prSet/>
      <dgm:spPr/>
      <dgm:t>
        <a:bodyPr/>
        <a:lstStyle/>
        <a:p>
          <a:endParaRPr lang="lt-LT"/>
        </a:p>
      </dgm:t>
    </dgm:pt>
    <dgm:pt modelId="{706E2480-841C-4519-9AA8-CFFBA1A918CF}" type="sibTrans" cxnId="{7C0F9EBC-B091-4DAC-96C5-E8FF9AF5D618}">
      <dgm:prSet/>
      <dgm:spPr/>
      <dgm:t>
        <a:bodyPr/>
        <a:lstStyle/>
        <a:p>
          <a:endParaRPr lang="lt-LT"/>
        </a:p>
      </dgm:t>
    </dgm:pt>
    <dgm:pt modelId="{F176F36E-9197-4CDD-9B1B-88D2B86FF7A2}">
      <dgm:prSet phldrT="[Tekstas]"/>
      <dgm:spPr/>
      <dgm:t>
        <a:bodyPr/>
        <a:lstStyle/>
        <a:p>
          <a:r>
            <a:rPr lang="lt-LT" dirty="0"/>
            <a:t>Gyvenimo įvykiai</a:t>
          </a:r>
        </a:p>
      </dgm:t>
    </dgm:pt>
    <dgm:pt modelId="{683A7038-E57E-4D1F-B1FB-9BFDDA15C427}" type="parTrans" cxnId="{4C32035E-9D12-4B61-8876-F0A1263E7892}">
      <dgm:prSet/>
      <dgm:spPr/>
      <dgm:t>
        <a:bodyPr/>
        <a:lstStyle/>
        <a:p>
          <a:endParaRPr lang="lt-LT"/>
        </a:p>
      </dgm:t>
    </dgm:pt>
    <dgm:pt modelId="{A1E4441E-5D7C-4434-B006-6A03AA32FEB3}" type="sibTrans" cxnId="{4C32035E-9D12-4B61-8876-F0A1263E7892}">
      <dgm:prSet/>
      <dgm:spPr/>
      <dgm:t>
        <a:bodyPr/>
        <a:lstStyle/>
        <a:p>
          <a:endParaRPr lang="lt-LT"/>
        </a:p>
      </dgm:t>
    </dgm:pt>
    <dgm:pt modelId="{B3978C81-CEF9-4CA0-8770-975C4741D086}">
      <dgm:prSet phldrT="[Tekstas]"/>
      <dgm:spPr/>
      <dgm:t>
        <a:bodyPr/>
        <a:lstStyle/>
        <a:p>
          <a:r>
            <a:rPr lang="lt-LT" dirty="0"/>
            <a:t>Gyvenamoji aplinka</a:t>
          </a:r>
        </a:p>
      </dgm:t>
    </dgm:pt>
    <dgm:pt modelId="{230036A0-07DB-40C6-A597-E21BE9F738FD}" type="parTrans" cxnId="{FF3A641F-655A-4C6A-9D06-A5A5F9063ADE}">
      <dgm:prSet/>
      <dgm:spPr/>
      <dgm:t>
        <a:bodyPr/>
        <a:lstStyle/>
        <a:p>
          <a:endParaRPr lang="lt-LT"/>
        </a:p>
      </dgm:t>
    </dgm:pt>
    <dgm:pt modelId="{9AA17529-3ABB-4653-B486-A99A55E82F33}" type="sibTrans" cxnId="{FF3A641F-655A-4C6A-9D06-A5A5F9063ADE}">
      <dgm:prSet/>
      <dgm:spPr/>
      <dgm:t>
        <a:bodyPr/>
        <a:lstStyle/>
        <a:p>
          <a:endParaRPr lang="lt-LT"/>
        </a:p>
      </dgm:t>
    </dgm:pt>
    <dgm:pt modelId="{5DC45218-9590-43A1-B8FA-9A9BE9E45F3A}">
      <dgm:prSet phldrT="[Tekstas]"/>
      <dgm:spPr/>
      <dgm:t>
        <a:bodyPr/>
        <a:lstStyle/>
        <a:p>
          <a:r>
            <a:rPr lang="lt-LT" dirty="0"/>
            <a:t>Požiūris į policijos pareigūnus</a:t>
          </a:r>
        </a:p>
      </dgm:t>
    </dgm:pt>
    <dgm:pt modelId="{6D7C6057-46C4-4FE3-B525-9CC933E153DA}" type="parTrans" cxnId="{A1698FAA-5932-459C-95FD-E79FF8AC9786}">
      <dgm:prSet/>
      <dgm:spPr/>
      <dgm:t>
        <a:bodyPr/>
        <a:lstStyle/>
        <a:p>
          <a:endParaRPr lang="lt-LT"/>
        </a:p>
      </dgm:t>
    </dgm:pt>
    <dgm:pt modelId="{E803E094-78CC-4997-939D-BE824745D815}" type="sibTrans" cxnId="{A1698FAA-5932-459C-95FD-E79FF8AC9786}">
      <dgm:prSet/>
      <dgm:spPr/>
      <dgm:t>
        <a:bodyPr/>
        <a:lstStyle/>
        <a:p>
          <a:endParaRPr lang="lt-LT"/>
        </a:p>
      </dgm:t>
    </dgm:pt>
    <dgm:pt modelId="{CCC1F7C9-D8BA-4654-B300-D132856A4CAB}">
      <dgm:prSet phldrT="[Tekstas]"/>
      <dgm:spPr/>
      <dgm:t>
        <a:bodyPr/>
        <a:lstStyle/>
        <a:p>
          <a:endParaRPr lang="lt-LT" dirty="0"/>
        </a:p>
      </dgm:t>
    </dgm:pt>
    <dgm:pt modelId="{8E0572E1-E0CB-46BD-889F-555D1B3BE406}" type="parTrans" cxnId="{469B0811-1BA7-44F7-98F8-3423998E78FD}">
      <dgm:prSet/>
      <dgm:spPr/>
      <dgm:t>
        <a:bodyPr/>
        <a:lstStyle/>
        <a:p>
          <a:endParaRPr lang="lt-LT"/>
        </a:p>
      </dgm:t>
    </dgm:pt>
    <dgm:pt modelId="{2E0E42C0-BC54-4343-BE8A-45D62FBC0476}" type="sibTrans" cxnId="{469B0811-1BA7-44F7-98F8-3423998E78FD}">
      <dgm:prSet/>
      <dgm:spPr/>
      <dgm:t>
        <a:bodyPr/>
        <a:lstStyle/>
        <a:p>
          <a:endParaRPr lang="lt-LT"/>
        </a:p>
      </dgm:t>
    </dgm:pt>
    <dgm:pt modelId="{D3F6349E-DB13-45A8-BEBE-C2957CC3552F}" type="pres">
      <dgm:prSet presAssocID="{25466879-62ED-46B3-8F5B-14688902B30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t-LT"/>
        </a:p>
      </dgm:t>
    </dgm:pt>
    <dgm:pt modelId="{676995D9-3520-4DF2-826A-C77EC64038B2}" type="pres">
      <dgm:prSet presAssocID="{4B6CBD21-E80D-40B3-9288-1236ED70116C}" presName="centerShape" presStyleLbl="node0" presStyleIdx="0" presStyleCnt="1"/>
      <dgm:spPr/>
      <dgm:t>
        <a:bodyPr/>
        <a:lstStyle/>
        <a:p>
          <a:endParaRPr lang="lt-LT"/>
        </a:p>
      </dgm:t>
    </dgm:pt>
    <dgm:pt modelId="{7B6FB85A-B795-4948-82CF-0A72A0ED522C}" type="pres">
      <dgm:prSet presAssocID="{B164E31E-7B9C-4E8D-885B-AE7C5FB55AA2}" presName="parTrans" presStyleLbl="bgSibTrans2D1" presStyleIdx="0" presStyleCnt="8"/>
      <dgm:spPr/>
      <dgm:t>
        <a:bodyPr/>
        <a:lstStyle/>
        <a:p>
          <a:endParaRPr lang="lt-LT"/>
        </a:p>
      </dgm:t>
    </dgm:pt>
    <dgm:pt modelId="{D4764031-B48F-48AF-87D5-BAA112F3BFEF}" type="pres">
      <dgm:prSet presAssocID="{E07FCB0A-FDA5-4068-82C3-6A848D392AE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BA74B53E-EBE3-4415-A4C7-75B7FDEA171C}" type="pres">
      <dgm:prSet presAssocID="{21388FE6-B749-469F-9CD7-D3372C02C53D}" presName="parTrans" presStyleLbl="bgSibTrans2D1" presStyleIdx="1" presStyleCnt="8"/>
      <dgm:spPr/>
      <dgm:t>
        <a:bodyPr/>
        <a:lstStyle/>
        <a:p>
          <a:endParaRPr lang="lt-LT"/>
        </a:p>
      </dgm:t>
    </dgm:pt>
    <dgm:pt modelId="{1677F332-5847-420E-9743-2D2FB2D999B6}" type="pres">
      <dgm:prSet presAssocID="{1A6BBA7D-0AC9-43D9-969A-A50DC04A693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A4160A78-1FF4-4FB6-A70E-7F7C7036E9E4}" type="pres">
      <dgm:prSet presAssocID="{C5306943-EA1E-4FEB-8D9E-A1C640BB960E}" presName="parTrans" presStyleLbl="bgSibTrans2D1" presStyleIdx="2" presStyleCnt="8"/>
      <dgm:spPr/>
      <dgm:t>
        <a:bodyPr/>
        <a:lstStyle/>
        <a:p>
          <a:endParaRPr lang="lt-LT"/>
        </a:p>
      </dgm:t>
    </dgm:pt>
    <dgm:pt modelId="{DDE7525A-B14D-4335-A3BC-A6CF1616E60F}" type="pres">
      <dgm:prSet presAssocID="{A36383E7-488F-4DA0-A81D-255208D4F09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08925D54-C280-4B04-BE17-A9F1FD8262E9}" type="pres">
      <dgm:prSet presAssocID="{23317EC2-04D7-4617-9FC8-B2029ABA68A9}" presName="parTrans" presStyleLbl="bgSibTrans2D1" presStyleIdx="3" presStyleCnt="8"/>
      <dgm:spPr/>
      <dgm:t>
        <a:bodyPr/>
        <a:lstStyle/>
        <a:p>
          <a:endParaRPr lang="lt-LT"/>
        </a:p>
      </dgm:t>
    </dgm:pt>
    <dgm:pt modelId="{EED6D82B-4348-498D-B926-816B101B8E9D}" type="pres">
      <dgm:prSet presAssocID="{20DB2A85-2BA8-4BD5-9385-074FCF532E3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8ED22590-1746-4D17-90FE-D954F56C3467}" type="pres">
      <dgm:prSet presAssocID="{95CEFA79-7878-47B7-B382-1B0915D28331}" presName="parTrans" presStyleLbl="bgSibTrans2D1" presStyleIdx="4" presStyleCnt="8"/>
      <dgm:spPr/>
      <dgm:t>
        <a:bodyPr/>
        <a:lstStyle/>
        <a:p>
          <a:endParaRPr lang="lt-LT"/>
        </a:p>
      </dgm:t>
    </dgm:pt>
    <dgm:pt modelId="{5BB5BE89-0920-4B64-B944-8BC688C321F4}" type="pres">
      <dgm:prSet presAssocID="{1674A6B7-D60E-4A4E-BD43-5900116314D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2A71E60E-77B7-4CEA-A7E6-59019D93CCC1}" type="pres">
      <dgm:prSet presAssocID="{683A7038-E57E-4D1F-B1FB-9BFDDA15C427}" presName="parTrans" presStyleLbl="bgSibTrans2D1" presStyleIdx="5" presStyleCnt="8"/>
      <dgm:spPr/>
      <dgm:t>
        <a:bodyPr/>
        <a:lstStyle/>
        <a:p>
          <a:endParaRPr lang="lt-LT"/>
        </a:p>
      </dgm:t>
    </dgm:pt>
    <dgm:pt modelId="{F566AF61-F3E5-4401-9ABD-13B2759D3BC3}" type="pres">
      <dgm:prSet presAssocID="{F176F36E-9197-4CDD-9B1B-88D2B86FF7A2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C8FCA2BB-C85B-41C0-BE8D-3D34266FF03F}" type="pres">
      <dgm:prSet presAssocID="{230036A0-07DB-40C6-A597-E21BE9F738FD}" presName="parTrans" presStyleLbl="bgSibTrans2D1" presStyleIdx="6" presStyleCnt="8"/>
      <dgm:spPr/>
      <dgm:t>
        <a:bodyPr/>
        <a:lstStyle/>
        <a:p>
          <a:endParaRPr lang="lt-LT"/>
        </a:p>
      </dgm:t>
    </dgm:pt>
    <dgm:pt modelId="{3FE2215F-1925-4C16-AE49-0F1B5EB3B4A7}" type="pres">
      <dgm:prSet presAssocID="{B3978C81-CEF9-4CA0-8770-975C4741D086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  <dgm:pt modelId="{4731A167-CDB1-4B3F-BA8D-34461723B60F}" type="pres">
      <dgm:prSet presAssocID="{6D7C6057-46C4-4FE3-B525-9CC933E153DA}" presName="parTrans" presStyleLbl="bgSibTrans2D1" presStyleIdx="7" presStyleCnt="8"/>
      <dgm:spPr/>
      <dgm:t>
        <a:bodyPr/>
        <a:lstStyle/>
        <a:p>
          <a:endParaRPr lang="lt-LT"/>
        </a:p>
      </dgm:t>
    </dgm:pt>
    <dgm:pt modelId="{B9DC54F5-A289-4B34-9902-A25FB47E98A4}" type="pres">
      <dgm:prSet presAssocID="{5DC45218-9590-43A1-B8FA-9A9BE9E45F3A}" presName="node" presStyleLbl="node1" presStyleIdx="7" presStyleCnt="8" custRadScaleRad="98825" custRadScaleInc="2460">
        <dgm:presLayoutVars>
          <dgm:bulletEnabled val="1"/>
        </dgm:presLayoutVars>
      </dgm:prSet>
      <dgm:spPr/>
      <dgm:t>
        <a:bodyPr/>
        <a:lstStyle/>
        <a:p>
          <a:endParaRPr lang="lt-LT"/>
        </a:p>
      </dgm:t>
    </dgm:pt>
  </dgm:ptLst>
  <dgm:cxnLst>
    <dgm:cxn modelId="{6196020F-EB35-4CC5-B6DD-665F2BFB2ABF}" srcId="{4B6CBD21-E80D-40B3-9288-1236ED70116C}" destId="{1A6BBA7D-0AC9-43D9-969A-A50DC04A6932}" srcOrd="1" destOrd="0" parTransId="{21388FE6-B749-469F-9CD7-D3372C02C53D}" sibTransId="{D67A7BCD-0B4A-4BFE-9B99-EE27C08A6493}"/>
    <dgm:cxn modelId="{E0D438DF-49EE-4BB2-BE47-8A36B460E6E4}" type="presOf" srcId="{C5306943-EA1E-4FEB-8D9E-A1C640BB960E}" destId="{A4160A78-1FF4-4FB6-A70E-7F7C7036E9E4}" srcOrd="0" destOrd="0" presId="urn:microsoft.com/office/officeart/2005/8/layout/radial4"/>
    <dgm:cxn modelId="{96ECDB40-8DC0-4E8A-88CC-B26ED5C61432}" type="presOf" srcId="{B164E31E-7B9C-4E8D-885B-AE7C5FB55AA2}" destId="{7B6FB85A-B795-4948-82CF-0A72A0ED522C}" srcOrd="0" destOrd="0" presId="urn:microsoft.com/office/officeart/2005/8/layout/radial4"/>
    <dgm:cxn modelId="{942260FE-01FD-4BC7-ACBD-625F9C444485}" srcId="{4B6CBD21-E80D-40B3-9288-1236ED70116C}" destId="{A36383E7-488F-4DA0-A81D-255208D4F094}" srcOrd="2" destOrd="0" parTransId="{C5306943-EA1E-4FEB-8D9E-A1C640BB960E}" sibTransId="{B8918AD2-6048-4B17-9AD4-B6A15EB5FA53}"/>
    <dgm:cxn modelId="{6B19127A-BC03-4D92-A555-6EB0849F99B0}" type="presOf" srcId="{6D7C6057-46C4-4FE3-B525-9CC933E153DA}" destId="{4731A167-CDB1-4B3F-BA8D-34461723B60F}" srcOrd="0" destOrd="0" presId="urn:microsoft.com/office/officeart/2005/8/layout/radial4"/>
    <dgm:cxn modelId="{3235CCF5-7195-4876-A784-13033C63E3DC}" type="presOf" srcId="{95CEFA79-7878-47B7-B382-1B0915D28331}" destId="{8ED22590-1746-4D17-90FE-D954F56C3467}" srcOrd="0" destOrd="0" presId="urn:microsoft.com/office/officeart/2005/8/layout/radial4"/>
    <dgm:cxn modelId="{E4B520C7-CBAC-4CFF-A30F-36B8E711CEE6}" type="presOf" srcId="{4B6CBD21-E80D-40B3-9288-1236ED70116C}" destId="{676995D9-3520-4DF2-826A-C77EC64038B2}" srcOrd="0" destOrd="0" presId="urn:microsoft.com/office/officeart/2005/8/layout/radial4"/>
    <dgm:cxn modelId="{3754F559-70E5-4023-B08E-2A8913F0BD93}" type="presOf" srcId="{1A6BBA7D-0AC9-43D9-969A-A50DC04A6932}" destId="{1677F332-5847-420E-9743-2D2FB2D999B6}" srcOrd="0" destOrd="0" presId="urn:microsoft.com/office/officeart/2005/8/layout/radial4"/>
    <dgm:cxn modelId="{FF8D3728-19CB-494C-AADA-7382DB610AAB}" type="presOf" srcId="{230036A0-07DB-40C6-A597-E21BE9F738FD}" destId="{C8FCA2BB-C85B-41C0-BE8D-3D34266FF03F}" srcOrd="0" destOrd="0" presId="urn:microsoft.com/office/officeart/2005/8/layout/radial4"/>
    <dgm:cxn modelId="{3B4CA69E-C593-45AF-A25D-F81543C15C95}" type="presOf" srcId="{25466879-62ED-46B3-8F5B-14688902B308}" destId="{D3F6349E-DB13-45A8-BEBE-C2957CC3552F}" srcOrd="0" destOrd="0" presId="urn:microsoft.com/office/officeart/2005/8/layout/radial4"/>
    <dgm:cxn modelId="{7C0F9EBC-B091-4DAC-96C5-E8FF9AF5D618}" srcId="{4B6CBD21-E80D-40B3-9288-1236ED70116C}" destId="{1674A6B7-D60E-4A4E-BD43-5900116314DF}" srcOrd="4" destOrd="0" parTransId="{95CEFA79-7878-47B7-B382-1B0915D28331}" sibTransId="{706E2480-841C-4519-9AA8-CFFBA1A918CF}"/>
    <dgm:cxn modelId="{15516643-F80D-4821-915A-811CB9B0E1C3}" type="presOf" srcId="{A36383E7-488F-4DA0-A81D-255208D4F094}" destId="{DDE7525A-B14D-4335-A3BC-A6CF1616E60F}" srcOrd="0" destOrd="0" presId="urn:microsoft.com/office/officeart/2005/8/layout/radial4"/>
    <dgm:cxn modelId="{4C32035E-9D12-4B61-8876-F0A1263E7892}" srcId="{4B6CBD21-E80D-40B3-9288-1236ED70116C}" destId="{F176F36E-9197-4CDD-9B1B-88D2B86FF7A2}" srcOrd="5" destOrd="0" parTransId="{683A7038-E57E-4D1F-B1FB-9BFDDA15C427}" sibTransId="{A1E4441E-5D7C-4434-B006-6A03AA32FEB3}"/>
    <dgm:cxn modelId="{C9EFB403-B85A-4F85-B90C-17F409B073FD}" type="presOf" srcId="{5DC45218-9590-43A1-B8FA-9A9BE9E45F3A}" destId="{B9DC54F5-A289-4B34-9902-A25FB47E98A4}" srcOrd="0" destOrd="0" presId="urn:microsoft.com/office/officeart/2005/8/layout/radial4"/>
    <dgm:cxn modelId="{B7E5D176-EC12-4ABD-A5FC-4CFB9167F137}" type="presOf" srcId="{21388FE6-B749-469F-9CD7-D3372C02C53D}" destId="{BA74B53E-EBE3-4415-A4C7-75B7FDEA171C}" srcOrd="0" destOrd="0" presId="urn:microsoft.com/office/officeart/2005/8/layout/radial4"/>
    <dgm:cxn modelId="{90CAF922-965E-4030-B2F8-D9BB21878B61}" type="presOf" srcId="{20DB2A85-2BA8-4BD5-9385-074FCF532E3D}" destId="{EED6D82B-4348-498D-B926-816B101B8E9D}" srcOrd="0" destOrd="0" presId="urn:microsoft.com/office/officeart/2005/8/layout/radial4"/>
    <dgm:cxn modelId="{024059A8-EA65-4363-9957-97FA5DA09288}" srcId="{4B6CBD21-E80D-40B3-9288-1236ED70116C}" destId="{20DB2A85-2BA8-4BD5-9385-074FCF532E3D}" srcOrd="3" destOrd="0" parTransId="{23317EC2-04D7-4617-9FC8-B2029ABA68A9}" sibTransId="{46419F39-6F5E-480F-9987-9623435E2D12}"/>
    <dgm:cxn modelId="{03CADF73-DC8F-43EF-B15E-E686CBACF884}" srcId="{25466879-62ED-46B3-8F5B-14688902B308}" destId="{4B6CBD21-E80D-40B3-9288-1236ED70116C}" srcOrd="0" destOrd="0" parTransId="{E20EDC78-3472-486E-BC6B-EF7FFC17FFD4}" sibTransId="{7CE50E4A-E73F-4E0F-9074-0BB9ED504824}"/>
    <dgm:cxn modelId="{63748F18-55AA-4D11-A1DB-395C3FBD1B51}" type="presOf" srcId="{1674A6B7-D60E-4A4E-BD43-5900116314DF}" destId="{5BB5BE89-0920-4B64-B944-8BC688C321F4}" srcOrd="0" destOrd="0" presId="urn:microsoft.com/office/officeart/2005/8/layout/radial4"/>
    <dgm:cxn modelId="{FF3A641F-655A-4C6A-9D06-A5A5F9063ADE}" srcId="{4B6CBD21-E80D-40B3-9288-1236ED70116C}" destId="{B3978C81-CEF9-4CA0-8770-975C4741D086}" srcOrd="6" destOrd="0" parTransId="{230036A0-07DB-40C6-A597-E21BE9F738FD}" sibTransId="{9AA17529-3ABB-4653-B486-A99A55E82F33}"/>
    <dgm:cxn modelId="{744DF827-79CE-4DE2-89D3-9DED35FC400C}" type="presOf" srcId="{B3978C81-CEF9-4CA0-8770-975C4741D086}" destId="{3FE2215F-1925-4C16-AE49-0F1B5EB3B4A7}" srcOrd="0" destOrd="0" presId="urn:microsoft.com/office/officeart/2005/8/layout/radial4"/>
    <dgm:cxn modelId="{FE9D36D3-60E7-47FA-83FB-75E25C91353A}" type="presOf" srcId="{23317EC2-04D7-4617-9FC8-B2029ABA68A9}" destId="{08925D54-C280-4B04-BE17-A9F1FD8262E9}" srcOrd="0" destOrd="0" presId="urn:microsoft.com/office/officeart/2005/8/layout/radial4"/>
    <dgm:cxn modelId="{469B0811-1BA7-44F7-98F8-3423998E78FD}" srcId="{25466879-62ED-46B3-8F5B-14688902B308}" destId="{CCC1F7C9-D8BA-4654-B300-D132856A4CAB}" srcOrd="1" destOrd="0" parTransId="{8E0572E1-E0CB-46BD-889F-555D1B3BE406}" sibTransId="{2E0E42C0-BC54-4343-BE8A-45D62FBC0476}"/>
    <dgm:cxn modelId="{86290910-B630-4DB4-8B8A-2BFCA7FD8FD2}" srcId="{4B6CBD21-E80D-40B3-9288-1236ED70116C}" destId="{E07FCB0A-FDA5-4068-82C3-6A848D392AE6}" srcOrd="0" destOrd="0" parTransId="{B164E31E-7B9C-4E8D-885B-AE7C5FB55AA2}" sibTransId="{D0D340CB-CAE2-4E4E-A2BD-72F66A0ECB76}"/>
    <dgm:cxn modelId="{5A7C9D4A-E42A-41E1-A685-84B4C2AF096E}" type="presOf" srcId="{F176F36E-9197-4CDD-9B1B-88D2B86FF7A2}" destId="{F566AF61-F3E5-4401-9ABD-13B2759D3BC3}" srcOrd="0" destOrd="0" presId="urn:microsoft.com/office/officeart/2005/8/layout/radial4"/>
    <dgm:cxn modelId="{E18006D8-00C8-4C95-B462-AE1CF8C276A1}" type="presOf" srcId="{E07FCB0A-FDA5-4068-82C3-6A848D392AE6}" destId="{D4764031-B48F-48AF-87D5-BAA112F3BFEF}" srcOrd="0" destOrd="0" presId="urn:microsoft.com/office/officeart/2005/8/layout/radial4"/>
    <dgm:cxn modelId="{F4D17732-4C1C-4B92-BB24-FBA2B2781E78}" type="presOf" srcId="{683A7038-E57E-4D1F-B1FB-9BFDDA15C427}" destId="{2A71E60E-77B7-4CEA-A7E6-59019D93CCC1}" srcOrd="0" destOrd="0" presId="urn:microsoft.com/office/officeart/2005/8/layout/radial4"/>
    <dgm:cxn modelId="{A1698FAA-5932-459C-95FD-E79FF8AC9786}" srcId="{4B6CBD21-E80D-40B3-9288-1236ED70116C}" destId="{5DC45218-9590-43A1-B8FA-9A9BE9E45F3A}" srcOrd="7" destOrd="0" parTransId="{6D7C6057-46C4-4FE3-B525-9CC933E153DA}" sibTransId="{E803E094-78CC-4997-939D-BE824745D815}"/>
    <dgm:cxn modelId="{E47A87A3-18A4-46FA-89DB-98133027DF8D}" type="presParOf" srcId="{D3F6349E-DB13-45A8-BEBE-C2957CC3552F}" destId="{676995D9-3520-4DF2-826A-C77EC64038B2}" srcOrd="0" destOrd="0" presId="urn:microsoft.com/office/officeart/2005/8/layout/radial4"/>
    <dgm:cxn modelId="{49F1F3A8-A50A-4C0D-92D0-87627E437E22}" type="presParOf" srcId="{D3F6349E-DB13-45A8-BEBE-C2957CC3552F}" destId="{7B6FB85A-B795-4948-82CF-0A72A0ED522C}" srcOrd="1" destOrd="0" presId="urn:microsoft.com/office/officeart/2005/8/layout/radial4"/>
    <dgm:cxn modelId="{070E86F7-6FB6-42BF-97AB-8908FC6A1C67}" type="presParOf" srcId="{D3F6349E-DB13-45A8-BEBE-C2957CC3552F}" destId="{D4764031-B48F-48AF-87D5-BAA112F3BFEF}" srcOrd="2" destOrd="0" presId="urn:microsoft.com/office/officeart/2005/8/layout/radial4"/>
    <dgm:cxn modelId="{18F0AE6C-37E4-4E57-9B34-182DD6733F13}" type="presParOf" srcId="{D3F6349E-DB13-45A8-BEBE-C2957CC3552F}" destId="{BA74B53E-EBE3-4415-A4C7-75B7FDEA171C}" srcOrd="3" destOrd="0" presId="urn:microsoft.com/office/officeart/2005/8/layout/radial4"/>
    <dgm:cxn modelId="{EC7E5587-6FBE-438C-9122-9BC6EB2D5846}" type="presParOf" srcId="{D3F6349E-DB13-45A8-BEBE-C2957CC3552F}" destId="{1677F332-5847-420E-9743-2D2FB2D999B6}" srcOrd="4" destOrd="0" presId="urn:microsoft.com/office/officeart/2005/8/layout/radial4"/>
    <dgm:cxn modelId="{CDDB7744-2179-4F1E-84C6-5EF9CF71E31E}" type="presParOf" srcId="{D3F6349E-DB13-45A8-BEBE-C2957CC3552F}" destId="{A4160A78-1FF4-4FB6-A70E-7F7C7036E9E4}" srcOrd="5" destOrd="0" presId="urn:microsoft.com/office/officeart/2005/8/layout/radial4"/>
    <dgm:cxn modelId="{F15EB9F4-5FF0-41D7-944C-E247E5949738}" type="presParOf" srcId="{D3F6349E-DB13-45A8-BEBE-C2957CC3552F}" destId="{DDE7525A-B14D-4335-A3BC-A6CF1616E60F}" srcOrd="6" destOrd="0" presId="urn:microsoft.com/office/officeart/2005/8/layout/radial4"/>
    <dgm:cxn modelId="{1B1E2E7A-07B4-448E-984C-8EE1A97CDE77}" type="presParOf" srcId="{D3F6349E-DB13-45A8-BEBE-C2957CC3552F}" destId="{08925D54-C280-4B04-BE17-A9F1FD8262E9}" srcOrd="7" destOrd="0" presId="urn:microsoft.com/office/officeart/2005/8/layout/radial4"/>
    <dgm:cxn modelId="{21274188-EB2D-4BF2-97B2-1821AAB4BAE6}" type="presParOf" srcId="{D3F6349E-DB13-45A8-BEBE-C2957CC3552F}" destId="{EED6D82B-4348-498D-B926-816B101B8E9D}" srcOrd="8" destOrd="0" presId="urn:microsoft.com/office/officeart/2005/8/layout/radial4"/>
    <dgm:cxn modelId="{34FA0890-0547-48AD-91C7-7EA91EA247A0}" type="presParOf" srcId="{D3F6349E-DB13-45A8-BEBE-C2957CC3552F}" destId="{8ED22590-1746-4D17-90FE-D954F56C3467}" srcOrd="9" destOrd="0" presId="urn:microsoft.com/office/officeart/2005/8/layout/radial4"/>
    <dgm:cxn modelId="{F34B1879-FCFF-4D94-AD26-529E8555C38C}" type="presParOf" srcId="{D3F6349E-DB13-45A8-BEBE-C2957CC3552F}" destId="{5BB5BE89-0920-4B64-B944-8BC688C321F4}" srcOrd="10" destOrd="0" presId="urn:microsoft.com/office/officeart/2005/8/layout/radial4"/>
    <dgm:cxn modelId="{ECD6445D-0480-4962-92B7-FF4278A06351}" type="presParOf" srcId="{D3F6349E-DB13-45A8-BEBE-C2957CC3552F}" destId="{2A71E60E-77B7-4CEA-A7E6-59019D93CCC1}" srcOrd="11" destOrd="0" presId="urn:microsoft.com/office/officeart/2005/8/layout/radial4"/>
    <dgm:cxn modelId="{2A57B03A-F175-45DE-B47B-6553F30170AF}" type="presParOf" srcId="{D3F6349E-DB13-45A8-BEBE-C2957CC3552F}" destId="{F566AF61-F3E5-4401-9ABD-13B2759D3BC3}" srcOrd="12" destOrd="0" presId="urn:microsoft.com/office/officeart/2005/8/layout/radial4"/>
    <dgm:cxn modelId="{102CA9AC-1F2D-41A2-B948-7F554DCCF93E}" type="presParOf" srcId="{D3F6349E-DB13-45A8-BEBE-C2957CC3552F}" destId="{C8FCA2BB-C85B-41C0-BE8D-3D34266FF03F}" srcOrd="13" destOrd="0" presId="urn:microsoft.com/office/officeart/2005/8/layout/radial4"/>
    <dgm:cxn modelId="{7889298F-5CD9-4A67-837F-11265C730A7D}" type="presParOf" srcId="{D3F6349E-DB13-45A8-BEBE-C2957CC3552F}" destId="{3FE2215F-1925-4C16-AE49-0F1B5EB3B4A7}" srcOrd="14" destOrd="0" presId="urn:microsoft.com/office/officeart/2005/8/layout/radial4"/>
    <dgm:cxn modelId="{07975FFF-2E1A-4CC1-A4F4-C62A3AA8E6AE}" type="presParOf" srcId="{D3F6349E-DB13-45A8-BEBE-C2957CC3552F}" destId="{4731A167-CDB1-4B3F-BA8D-34461723B60F}" srcOrd="15" destOrd="0" presId="urn:microsoft.com/office/officeart/2005/8/layout/radial4"/>
    <dgm:cxn modelId="{F79B638B-CB39-4203-815F-745B1EAA95FF}" type="presParOf" srcId="{D3F6349E-DB13-45A8-BEBE-C2957CC3552F}" destId="{B9DC54F5-A289-4B34-9902-A25FB47E98A4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995D9-3520-4DF2-826A-C77EC64038B2}">
      <dsp:nvSpPr>
        <dsp:cNvPr id="0" name=""/>
        <dsp:cNvSpPr/>
      </dsp:nvSpPr>
      <dsp:spPr>
        <a:xfrm>
          <a:off x="3257683" y="2810352"/>
          <a:ext cx="1714232" cy="171423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700" kern="1200" dirty="0"/>
            <a:t>Jaunimo </a:t>
          </a:r>
          <a:r>
            <a:rPr lang="lt-LT" sz="1700" kern="1200" dirty="0" err="1"/>
            <a:t>delinkvencija</a:t>
          </a:r>
          <a:endParaRPr lang="lt-LT" sz="1700" kern="1200" dirty="0"/>
        </a:p>
      </dsp:txBody>
      <dsp:txXfrm>
        <a:off x="3508726" y="3061395"/>
        <a:ext cx="1212146" cy="1212146"/>
      </dsp:txXfrm>
    </dsp:sp>
    <dsp:sp modelId="{7B6FB85A-B795-4948-82CF-0A72A0ED522C}">
      <dsp:nvSpPr>
        <dsp:cNvPr id="0" name=""/>
        <dsp:cNvSpPr/>
      </dsp:nvSpPr>
      <dsp:spPr>
        <a:xfrm rot="10800000">
          <a:off x="846757" y="3423190"/>
          <a:ext cx="2278325" cy="4885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64031-B48F-48AF-87D5-BAA112F3BFEF}">
      <dsp:nvSpPr>
        <dsp:cNvPr id="0" name=""/>
        <dsp:cNvSpPr/>
      </dsp:nvSpPr>
      <dsp:spPr>
        <a:xfrm>
          <a:off x="246776" y="3187483"/>
          <a:ext cx="1199962" cy="95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/>
            <a:t>Šeima</a:t>
          </a:r>
        </a:p>
      </dsp:txBody>
      <dsp:txXfrm>
        <a:off x="274893" y="3215600"/>
        <a:ext cx="1143728" cy="903735"/>
      </dsp:txXfrm>
    </dsp:sp>
    <dsp:sp modelId="{BA74B53E-EBE3-4415-A4C7-75B7FDEA171C}">
      <dsp:nvSpPr>
        <dsp:cNvPr id="0" name=""/>
        <dsp:cNvSpPr/>
      </dsp:nvSpPr>
      <dsp:spPr>
        <a:xfrm rot="12342857">
          <a:off x="1057583" y="2499504"/>
          <a:ext cx="2278325" cy="4885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7F332-5847-420E-9743-2D2FB2D999B6}">
      <dsp:nvSpPr>
        <dsp:cNvPr id="0" name=""/>
        <dsp:cNvSpPr/>
      </dsp:nvSpPr>
      <dsp:spPr>
        <a:xfrm>
          <a:off x="570414" y="1769533"/>
          <a:ext cx="1199962" cy="95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/>
            <a:t>Mokykla</a:t>
          </a:r>
        </a:p>
      </dsp:txBody>
      <dsp:txXfrm>
        <a:off x="598531" y="1797650"/>
        <a:ext cx="1143728" cy="903735"/>
      </dsp:txXfrm>
    </dsp:sp>
    <dsp:sp modelId="{A4160A78-1FF4-4FB6-A70E-7F7C7036E9E4}">
      <dsp:nvSpPr>
        <dsp:cNvPr id="0" name=""/>
        <dsp:cNvSpPr/>
      </dsp:nvSpPr>
      <dsp:spPr>
        <a:xfrm rot="13885714">
          <a:off x="1648302" y="1758765"/>
          <a:ext cx="2278325" cy="4885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7525A-B14D-4335-A3BC-A6CF1616E60F}">
      <dsp:nvSpPr>
        <dsp:cNvPr id="0" name=""/>
        <dsp:cNvSpPr/>
      </dsp:nvSpPr>
      <dsp:spPr>
        <a:xfrm>
          <a:off x="1477227" y="632425"/>
          <a:ext cx="1199962" cy="95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/>
            <a:t>Laisvalaikis, draugai</a:t>
          </a:r>
        </a:p>
      </dsp:txBody>
      <dsp:txXfrm>
        <a:off x="1505344" y="660542"/>
        <a:ext cx="1143728" cy="903735"/>
      </dsp:txXfrm>
    </dsp:sp>
    <dsp:sp modelId="{08925D54-C280-4B04-BE17-A9F1FD8262E9}">
      <dsp:nvSpPr>
        <dsp:cNvPr id="0" name=""/>
        <dsp:cNvSpPr/>
      </dsp:nvSpPr>
      <dsp:spPr>
        <a:xfrm rot="15428571">
          <a:off x="2501917" y="1347686"/>
          <a:ext cx="2278325" cy="4885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D6D82B-4348-498D-B926-816B101B8E9D}">
      <dsp:nvSpPr>
        <dsp:cNvPr id="0" name=""/>
        <dsp:cNvSpPr/>
      </dsp:nvSpPr>
      <dsp:spPr>
        <a:xfrm>
          <a:off x="2787610" y="1378"/>
          <a:ext cx="1199962" cy="95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 smtClean="0"/>
            <a:t>Nuostatos</a:t>
          </a:r>
          <a:endParaRPr lang="lt-LT" sz="1600" kern="1200" dirty="0"/>
        </a:p>
      </dsp:txBody>
      <dsp:txXfrm>
        <a:off x="2815727" y="29495"/>
        <a:ext cx="1143728" cy="903735"/>
      </dsp:txXfrm>
    </dsp:sp>
    <dsp:sp modelId="{8ED22590-1746-4D17-90FE-D954F56C3467}">
      <dsp:nvSpPr>
        <dsp:cNvPr id="0" name=""/>
        <dsp:cNvSpPr/>
      </dsp:nvSpPr>
      <dsp:spPr>
        <a:xfrm rot="16971429">
          <a:off x="3449357" y="1347686"/>
          <a:ext cx="2278325" cy="4885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5BE89-0920-4B64-B944-8BC688C321F4}">
      <dsp:nvSpPr>
        <dsp:cNvPr id="0" name=""/>
        <dsp:cNvSpPr/>
      </dsp:nvSpPr>
      <dsp:spPr>
        <a:xfrm>
          <a:off x="4242026" y="1378"/>
          <a:ext cx="1199962" cy="95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/>
            <a:t>Viktimizacija</a:t>
          </a:r>
        </a:p>
      </dsp:txBody>
      <dsp:txXfrm>
        <a:off x="4270143" y="29495"/>
        <a:ext cx="1143728" cy="903735"/>
      </dsp:txXfrm>
    </dsp:sp>
    <dsp:sp modelId="{2A71E60E-77B7-4CEA-A7E6-59019D93CCC1}">
      <dsp:nvSpPr>
        <dsp:cNvPr id="0" name=""/>
        <dsp:cNvSpPr/>
      </dsp:nvSpPr>
      <dsp:spPr>
        <a:xfrm rot="18514286">
          <a:off x="4302972" y="1758765"/>
          <a:ext cx="2278325" cy="4885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6AF61-F3E5-4401-9ABD-13B2759D3BC3}">
      <dsp:nvSpPr>
        <dsp:cNvPr id="0" name=""/>
        <dsp:cNvSpPr/>
      </dsp:nvSpPr>
      <dsp:spPr>
        <a:xfrm>
          <a:off x="5552409" y="632425"/>
          <a:ext cx="1199962" cy="95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/>
            <a:t>Gyvenimo įvykiai</a:t>
          </a:r>
        </a:p>
      </dsp:txBody>
      <dsp:txXfrm>
        <a:off x="5580526" y="660542"/>
        <a:ext cx="1143728" cy="903735"/>
      </dsp:txXfrm>
    </dsp:sp>
    <dsp:sp modelId="{C8FCA2BB-C85B-41C0-BE8D-3D34266FF03F}">
      <dsp:nvSpPr>
        <dsp:cNvPr id="0" name=""/>
        <dsp:cNvSpPr/>
      </dsp:nvSpPr>
      <dsp:spPr>
        <a:xfrm rot="20057143">
          <a:off x="4893691" y="2499504"/>
          <a:ext cx="2278325" cy="4885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E2215F-1925-4C16-AE49-0F1B5EB3B4A7}">
      <dsp:nvSpPr>
        <dsp:cNvPr id="0" name=""/>
        <dsp:cNvSpPr/>
      </dsp:nvSpPr>
      <dsp:spPr>
        <a:xfrm>
          <a:off x="6459222" y="1769533"/>
          <a:ext cx="1199962" cy="95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/>
            <a:t>Gyvenamoji aplinka</a:t>
          </a:r>
        </a:p>
      </dsp:txBody>
      <dsp:txXfrm>
        <a:off x="6487339" y="1797650"/>
        <a:ext cx="1143728" cy="903735"/>
      </dsp:txXfrm>
    </dsp:sp>
    <dsp:sp modelId="{4731A167-CDB1-4B3F-BA8D-34461723B60F}">
      <dsp:nvSpPr>
        <dsp:cNvPr id="0" name=""/>
        <dsp:cNvSpPr/>
      </dsp:nvSpPr>
      <dsp:spPr>
        <a:xfrm rot="33210">
          <a:off x="5102306" y="3443560"/>
          <a:ext cx="2242037" cy="48855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C54F5-A289-4B34-9902-A25FB47E98A4}">
      <dsp:nvSpPr>
        <dsp:cNvPr id="0" name=""/>
        <dsp:cNvSpPr/>
      </dsp:nvSpPr>
      <dsp:spPr>
        <a:xfrm>
          <a:off x="6744310" y="3218682"/>
          <a:ext cx="1199962" cy="95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kern="1200" dirty="0"/>
            <a:t>Požiūris į policijos pareigūnus</a:t>
          </a:r>
        </a:p>
      </dsp:txBody>
      <dsp:txXfrm>
        <a:off x="6772427" y="3246799"/>
        <a:ext cx="1143728" cy="903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27904-8884-4D19-8D30-76466E192F75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8F52A-B772-49FD-A026-2B5FCF2D71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3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32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14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9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729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285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18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636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0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94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89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96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409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11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54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22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8F52A-B772-49FD-A026-2B5FCF2D71A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197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706D0-6F2B-4924-BEB3-E6010C169A50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FC9EE-FBD2-4FF7-A668-6FC32EDC8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eise.org/wp-content/uploads/2016/06/JAUNIMO_DELINK_ELGESYS.pdf" TargetMode="External"/><Relationship Id="rId5" Type="http://schemas.openxmlformats.org/officeDocument/2006/relationships/hyperlink" Target="mailto:laura.usele@teise.org" TargetMode="External"/><Relationship Id="rId4" Type="http://schemas.openxmlformats.org/officeDocument/2006/relationships/hyperlink" Target="mailto:renata.giedryte@teise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7-9 </a:t>
            </a:r>
            <a:r>
              <a:rPr lang="lt-LT" b="1" dirty="0"/>
              <a:t>klasių moksleivių delinkventinis elgesys Lietuvoje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7239000" cy="9144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lt-LT" sz="1900" b="1" i="1" dirty="0">
                <a:solidFill>
                  <a:schemeClr val="tx1"/>
                </a:solidFill>
              </a:rPr>
              <a:t>Renata Giedrytė-Mačiulienė, Laura </a:t>
            </a:r>
            <a:r>
              <a:rPr lang="lt-LT" sz="1900" b="1" i="1" dirty="0" err="1">
                <a:solidFill>
                  <a:schemeClr val="tx1"/>
                </a:solidFill>
              </a:rPr>
              <a:t>Ūselė</a:t>
            </a:r>
            <a:endParaRPr lang="lt-LT" sz="1900" b="1" i="1" dirty="0">
              <a:solidFill>
                <a:schemeClr val="tx1"/>
              </a:solidFill>
            </a:endParaRPr>
          </a:p>
          <a:p>
            <a:pPr algn="r"/>
            <a:r>
              <a:rPr lang="lt-LT" sz="1900" b="1" i="1" dirty="0">
                <a:solidFill>
                  <a:schemeClr val="tx1"/>
                </a:solidFill>
              </a:rPr>
              <a:t>Lietuvos teisės institutas</a:t>
            </a:r>
            <a:endParaRPr lang="en-US" sz="1900" b="1" i="1" dirty="0">
              <a:solidFill>
                <a:schemeClr val="tx1"/>
              </a:solidFill>
            </a:endParaRPr>
          </a:p>
          <a:p>
            <a:pPr algn="r"/>
            <a:r>
              <a:rPr lang="en-US" sz="1900" b="1" i="1" dirty="0">
                <a:solidFill>
                  <a:schemeClr val="tx1"/>
                </a:solidFill>
              </a:rPr>
              <a:t>Vilnius, 201</a:t>
            </a:r>
            <a:r>
              <a:rPr lang="lt-LT" sz="1900" b="1" i="1" dirty="0">
                <a:solidFill>
                  <a:schemeClr val="tx1"/>
                </a:solidFill>
              </a:rPr>
              <a:t>7</a:t>
            </a:r>
            <a:r>
              <a:rPr lang="en-US" sz="1900" b="1" i="1" dirty="0">
                <a:solidFill>
                  <a:schemeClr val="tx1"/>
                </a:solidFill>
              </a:rPr>
              <a:t>-0</a:t>
            </a:r>
            <a:r>
              <a:rPr lang="lt-LT" sz="1900" b="1" i="1" dirty="0">
                <a:solidFill>
                  <a:schemeClr val="tx1"/>
                </a:solidFill>
              </a:rPr>
              <a:t>1</a:t>
            </a:r>
            <a:r>
              <a:rPr lang="en-US" sz="1900" b="1" i="1" dirty="0">
                <a:solidFill>
                  <a:schemeClr val="tx1"/>
                </a:solidFill>
              </a:rPr>
              <a:t>-</a:t>
            </a:r>
            <a:r>
              <a:rPr lang="lt-LT" sz="1900" b="1" i="1" dirty="0">
                <a:solidFill>
                  <a:schemeClr val="tx1"/>
                </a:solidFill>
              </a:rPr>
              <a:t>26</a:t>
            </a:r>
            <a:endParaRPr lang="en-US" sz="1900" b="1" i="1" dirty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  <p:pic>
        <p:nvPicPr>
          <p:cNvPr id="4" name="Picture2" descr="logo"/>
          <p:cNvPicPr>
            <a:picLocks noRo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257800"/>
            <a:ext cx="2057400" cy="81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601980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600" b="1" dirty="0"/>
              <a:t>MIP-</a:t>
            </a:r>
            <a:r>
              <a:rPr lang="en-US" sz="1600" b="1" dirty="0"/>
              <a:t>018/2013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1143000"/>
          </a:xfrm>
        </p:spPr>
        <p:txBody>
          <a:bodyPr>
            <a:normAutofit/>
          </a:bodyPr>
          <a:lstStyle/>
          <a:p>
            <a:r>
              <a:rPr lang="lt-LT" sz="4000" b="1" dirty="0"/>
              <a:t>Lytis ir delinkventinis elgesys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pPr>
              <a:buNone/>
            </a:pPr>
            <a:r>
              <a:rPr lang="lt-LT" sz="1600" dirty="0"/>
              <a:t>χ</a:t>
            </a:r>
            <a:r>
              <a:rPr lang="lt-LT" sz="1600" baseline="30000" dirty="0"/>
              <a:t>2 </a:t>
            </a:r>
            <a:r>
              <a:rPr lang="lt-LT" sz="1600" dirty="0"/>
              <a:t>testas, *p ≤ 0,05; χ</a:t>
            </a:r>
            <a:r>
              <a:rPr lang="lt-LT" sz="1600" baseline="30000" dirty="0"/>
              <a:t>2 </a:t>
            </a:r>
            <a:r>
              <a:rPr lang="lt-LT" sz="1600" dirty="0"/>
              <a:t>testas, **p ≤ 0,01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524000"/>
            <a:ext cx="8077200" cy="48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lt-LT" sz="4000" b="1" dirty="0"/>
              <a:t>Kontaktas su policija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000" dirty="0"/>
              <a:t>Per visą gyvenimą:</a:t>
            </a:r>
            <a:endParaRPr lang="en-US" sz="3000" dirty="0"/>
          </a:p>
          <a:p>
            <a:pPr lvl="1">
              <a:buFont typeface="Courier New" pitchFamily="49" charset="0"/>
              <a:buChar char="o"/>
            </a:pPr>
            <a:r>
              <a:rPr lang="lt-LT" sz="2600" dirty="0"/>
              <a:t>Merginos – </a:t>
            </a:r>
            <a:r>
              <a:rPr lang="en-US" sz="2600" dirty="0"/>
              <a:t>4,3 % </a:t>
            </a:r>
          </a:p>
          <a:p>
            <a:pPr lvl="1">
              <a:buFont typeface="Courier New" pitchFamily="49" charset="0"/>
              <a:buChar char="o"/>
            </a:pPr>
            <a:r>
              <a:rPr lang="lt-LT" sz="2600" dirty="0"/>
              <a:t>Vaikinai – </a:t>
            </a:r>
            <a:r>
              <a:rPr lang="en-US" sz="2600" dirty="0"/>
              <a:t>11,2 %</a:t>
            </a:r>
          </a:p>
          <a:p>
            <a:endParaRPr lang="en-US" sz="3000" dirty="0"/>
          </a:p>
          <a:p>
            <a:r>
              <a:rPr lang="lt-LT" sz="3000" dirty="0"/>
              <a:t>Per paskutinius </a:t>
            </a:r>
            <a:r>
              <a:rPr lang="en-US" sz="3000" dirty="0"/>
              <a:t>12 </a:t>
            </a:r>
            <a:r>
              <a:rPr lang="lt-LT" sz="3000" dirty="0"/>
              <a:t>mėn.</a:t>
            </a:r>
            <a:r>
              <a:rPr lang="en-US" sz="3000" dirty="0"/>
              <a:t>:</a:t>
            </a:r>
            <a:endParaRPr lang="lt-LT" sz="3000" dirty="0"/>
          </a:p>
          <a:p>
            <a:pPr lvl="1">
              <a:buFont typeface="Courier New" pitchFamily="49" charset="0"/>
              <a:buChar char="o"/>
            </a:pPr>
            <a:r>
              <a:rPr lang="lt-LT" sz="2600" dirty="0"/>
              <a:t>Merginos – </a:t>
            </a:r>
            <a:r>
              <a:rPr lang="en-US" sz="2600" dirty="0"/>
              <a:t>3,1 % </a:t>
            </a:r>
          </a:p>
          <a:p>
            <a:pPr lvl="1">
              <a:buFont typeface="Courier New" pitchFamily="49" charset="0"/>
              <a:buChar char="o"/>
            </a:pPr>
            <a:r>
              <a:rPr lang="lt-LT" sz="2600" dirty="0"/>
              <a:t>Vaikinai – </a:t>
            </a:r>
            <a:r>
              <a:rPr lang="en-US" sz="2600" dirty="0"/>
              <a:t>7,0 %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56" y="22860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lt-LT" b="1" dirty="0"/>
              <a:t>Gyvenamoji vieta ir </a:t>
            </a:r>
            <a:br>
              <a:rPr lang="lt-LT" b="1" dirty="0"/>
            </a:br>
            <a:r>
              <a:rPr lang="lt-LT" b="1" dirty="0"/>
              <a:t>delinkventinis elgesys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pPr>
              <a:buNone/>
            </a:pPr>
            <a:r>
              <a:rPr lang="lt-LT" sz="1600" dirty="0"/>
              <a:t>χ</a:t>
            </a:r>
            <a:r>
              <a:rPr lang="lt-LT" sz="1600" baseline="30000" dirty="0"/>
              <a:t>2 </a:t>
            </a:r>
            <a:r>
              <a:rPr lang="lt-LT" sz="1600" dirty="0"/>
              <a:t>testas, *p ≤ 0,05; χ</a:t>
            </a:r>
            <a:r>
              <a:rPr lang="lt-LT" sz="1600" baseline="30000" dirty="0"/>
              <a:t>2 </a:t>
            </a:r>
            <a:r>
              <a:rPr lang="lt-LT" sz="1600" dirty="0"/>
              <a:t>testas, **p ≤ 0,01</a:t>
            </a:r>
            <a:endParaRPr lang="en-U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24013"/>
            <a:ext cx="8077200" cy="470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/>
              <a:t>Kontaktas su policija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000" dirty="0"/>
              <a:t>Per visą gyvenimą:</a:t>
            </a:r>
          </a:p>
          <a:p>
            <a:pPr lvl="1">
              <a:buFont typeface="Courier New" pitchFamily="49" charset="0"/>
              <a:buChar char="o"/>
            </a:pPr>
            <a:r>
              <a:rPr lang="lt-LT" sz="2400" dirty="0"/>
              <a:t>Didelis miestas</a:t>
            </a:r>
            <a:r>
              <a:rPr lang="en-US" sz="2400" dirty="0"/>
              <a:t> – 8,5 %</a:t>
            </a:r>
            <a:endParaRPr lang="lt-LT" sz="2400" dirty="0"/>
          </a:p>
          <a:p>
            <a:pPr lvl="1">
              <a:buFont typeface="Courier New" pitchFamily="49" charset="0"/>
              <a:buChar char="o"/>
            </a:pPr>
            <a:r>
              <a:rPr lang="lt-LT" sz="2400" dirty="0"/>
              <a:t>Vidutinio dydžio miestas</a:t>
            </a:r>
            <a:r>
              <a:rPr lang="en-US" sz="2400" dirty="0"/>
              <a:t> – 7,3 %</a:t>
            </a:r>
            <a:endParaRPr lang="lt-LT" sz="2400" dirty="0"/>
          </a:p>
          <a:p>
            <a:pPr lvl="1">
              <a:buFont typeface="Courier New" pitchFamily="49" charset="0"/>
              <a:buChar char="o"/>
            </a:pPr>
            <a:r>
              <a:rPr lang="lt-LT" sz="2400" dirty="0"/>
              <a:t>Maži miesteliai</a:t>
            </a:r>
            <a:r>
              <a:rPr lang="en-US" sz="2400" dirty="0"/>
              <a:t> – 7,8 %</a:t>
            </a:r>
            <a:endParaRPr lang="lt-LT" sz="2400" dirty="0"/>
          </a:p>
          <a:p>
            <a:pPr lvl="1"/>
            <a:endParaRPr lang="lt-LT" dirty="0"/>
          </a:p>
          <a:p>
            <a:r>
              <a:rPr lang="lt-LT" sz="3000" dirty="0"/>
              <a:t>Per paskutinius </a:t>
            </a:r>
            <a:r>
              <a:rPr lang="en-US" sz="3000" dirty="0"/>
              <a:t>12 </a:t>
            </a:r>
            <a:r>
              <a:rPr lang="lt-LT" sz="3000" dirty="0"/>
              <a:t>mėn.</a:t>
            </a:r>
            <a:r>
              <a:rPr lang="en-US" sz="3000" dirty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lt-LT" sz="2400" dirty="0"/>
              <a:t>Didelis miestas</a:t>
            </a:r>
            <a:r>
              <a:rPr lang="en-US" sz="2400" dirty="0"/>
              <a:t> – 5,7 %</a:t>
            </a:r>
            <a:endParaRPr lang="lt-LT" sz="2400" dirty="0"/>
          </a:p>
          <a:p>
            <a:pPr lvl="1">
              <a:buFont typeface="Courier New" pitchFamily="49" charset="0"/>
              <a:buChar char="o"/>
            </a:pPr>
            <a:r>
              <a:rPr lang="lt-LT" sz="2400" dirty="0"/>
              <a:t>Vidutinio dydžio miestas</a:t>
            </a:r>
            <a:r>
              <a:rPr lang="en-US" sz="2400" dirty="0"/>
              <a:t> – 4,9 %</a:t>
            </a:r>
            <a:endParaRPr lang="lt-LT" sz="2400" dirty="0"/>
          </a:p>
          <a:p>
            <a:pPr lvl="1">
              <a:buFont typeface="Courier New" pitchFamily="49" charset="0"/>
              <a:buChar char="o"/>
            </a:pPr>
            <a:r>
              <a:rPr lang="lt-LT" sz="2400" dirty="0"/>
              <a:t>Maži miesteliai</a:t>
            </a:r>
            <a:r>
              <a:rPr lang="en-US" sz="2400" dirty="0"/>
              <a:t> – 4,6 %</a:t>
            </a:r>
            <a:endParaRPr lang="lt-LT" sz="2400" dirty="0"/>
          </a:p>
          <a:p>
            <a:endParaRPr lang="lt-LT" sz="3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4000" b="1" dirty="0" err="1"/>
              <a:t>Delinkvencijos</a:t>
            </a:r>
            <a:r>
              <a:rPr lang="lt-LT" sz="4000" b="1" dirty="0"/>
              <a:t> ir </a:t>
            </a:r>
            <a:r>
              <a:rPr lang="lt-LT" sz="4000" b="1" dirty="0" err="1"/>
              <a:t>viktimizacijos</a:t>
            </a:r>
            <a:r>
              <a:rPr lang="lt-LT" sz="4000" b="1" dirty="0"/>
              <a:t> sąsajos (1)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sz="2100" b="1" dirty="0"/>
              <a:t>Delinkventinio elgesio paplitimas: </a:t>
            </a:r>
          </a:p>
          <a:p>
            <a:pPr>
              <a:buFontTx/>
              <a:buChar char="-"/>
            </a:pPr>
            <a:r>
              <a:rPr lang="lt-LT" sz="2100" dirty="0"/>
              <a:t>Per visą gyvenimą – </a:t>
            </a:r>
            <a:r>
              <a:rPr lang="en-US" sz="2100" dirty="0"/>
              <a:t>26,6 % </a:t>
            </a:r>
            <a:r>
              <a:rPr lang="lt-LT" sz="2100" dirty="0"/>
              <a:t>moksleivių</a:t>
            </a:r>
          </a:p>
          <a:p>
            <a:pPr>
              <a:buFontTx/>
              <a:buChar char="-"/>
            </a:pPr>
            <a:r>
              <a:rPr lang="lt-LT" sz="2100" dirty="0"/>
              <a:t>Per paskutinius </a:t>
            </a:r>
            <a:r>
              <a:rPr lang="en-US" sz="2100" dirty="0"/>
              <a:t>12 </a:t>
            </a:r>
            <a:r>
              <a:rPr lang="lt-LT" sz="2100" dirty="0"/>
              <a:t>mėn. – </a:t>
            </a:r>
            <a:r>
              <a:rPr lang="en-US" sz="2100" dirty="0"/>
              <a:t>18 % </a:t>
            </a:r>
            <a:r>
              <a:rPr lang="lt-LT" sz="2100" dirty="0"/>
              <a:t>moksleivių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lt-LT" sz="1800" dirty="0"/>
              <a:t>      </a:t>
            </a:r>
          </a:p>
          <a:p>
            <a:pPr marL="0" indent="0">
              <a:buNone/>
            </a:pPr>
            <a:r>
              <a:rPr lang="lt-LT" sz="1800" dirty="0"/>
              <a:t>      </a:t>
            </a:r>
            <a:r>
              <a:rPr lang="lt-LT" sz="1600" dirty="0"/>
              <a:t>χ</a:t>
            </a:r>
            <a:r>
              <a:rPr lang="lt-LT" sz="1600" baseline="30000" dirty="0"/>
              <a:t>2 </a:t>
            </a:r>
            <a:r>
              <a:rPr lang="lt-LT" sz="1600" dirty="0"/>
              <a:t>testas, **p ≤ 0,01</a:t>
            </a:r>
          </a:p>
        </p:txBody>
      </p:sp>
      <p:sp>
        <p:nvSpPr>
          <p:cNvPr id="8" name="Turinio vietos rezervavimo ženklas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sz="2100" b="1" dirty="0" err="1"/>
              <a:t>Viktimizacijos</a:t>
            </a:r>
            <a:r>
              <a:rPr lang="lt-LT" sz="2100" b="1" dirty="0"/>
              <a:t> lygis:</a:t>
            </a:r>
          </a:p>
          <a:p>
            <a:pPr>
              <a:buFontTx/>
              <a:buChar char="-"/>
            </a:pPr>
            <a:r>
              <a:rPr lang="lt-LT" sz="2100" dirty="0"/>
              <a:t>Per visą gyvenimą – 47,1 </a:t>
            </a:r>
            <a:r>
              <a:rPr lang="en-US" sz="2100" dirty="0"/>
              <a:t>%</a:t>
            </a:r>
            <a:r>
              <a:rPr lang="lt-LT" sz="2100" dirty="0"/>
              <a:t> moksleivių</a:t>
            </a:r>
          </a:p>
          <a:p>
            <a:pPr>
              <a:buFontTx/>
              <a:buChar char="-"/>
            </a:pPr>
            <a:r>
              <a:rPr lang="lt-LT" sz="2100" dirty="0"/>
              <a:t>Per paskutinius 12 mėn. – 38,3 </a:t>
            </a:r>
            <a:r>
              <a:rPr lang="en-US" sz="2100" dirty="0"/>
              <a:t>% </a:t>
            </a:r>
            <a:r>
              <a:rPr lang="lt-LT" sz="2100" dirty="0"/>
              <a:t>moksleivių</a:t>
            </a:r>
          </a:p>
          <a:p>
            <a:endParaRPr lang="en-US" dirty="0"/>
          </a:p>
        </p:txBody>
      </p:sp>
      <p:pic>
        <p:nvPicPr>
          <p:cNvPr id="7" name="Paveikslėlis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3581400"/>
            <a:ext cx="7696200" cy="195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0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 err="1"/>
              <a:t>Delinkvencijos</a:t>
            </a:r>
            <a:r>
              <a:rPr lang="lt-LT" sz="3600" b="1" dirty="0"/>
              <a:t> ir </a:t>
            </a:r>
            <a:r>
              <a:rPr lang="lt-LT" sz="3600" b="1" dirty="0" err="1"/>
              <a:t>viktimizacijos</a:t>
            </a:r>
            <a:r>
              <a:rPr lang="lt-LT" sz="3600" b="1" dirty="0"/>
              <a:t> sąsajos (2)</a:t>
            </a:r>
            <a:endParaRPr lang="lt-LT" sz="36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  <a:p>
            <a:pPr marL="0" indent="0">
              <a:buNone/>
            </a:pPr>
            <a:r>
              <a:rPr lang="lt-LT" sz="1600" dirty="0"/>
              <a:t>   </a:t>
            </a:r>
            <a:r>
              <a:rPr lang="en-US" sz="1600" dirty="0"/>
              <a:t>*</a:t>
            </a:r>
            <a:r>
              <a:rPr lang="lt-LT" sz="1600" dirty="0"/>
              <a:t>Įskaitant ir tuos atvejus, kai tai buvo bausmė už blogą elgesį</a:t>
            </a:r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00200"/>
            <a:ext cx="78486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42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04800"/>
            <a:ext cx="8001000" cy="1143000"/>
          </a:xfrm>
        </p:spPr>
        <p:txBody>
          <a:bodyPr>
            <a:normAutofit/>
          </a:bodyPr>
          <a:lstStyle/>
          <a:p>
            <a:r>
              <a:rPr lang="lt-LT" sz="4000" b="1" dirty="0"/>
              <a:t>ISRD-2 ir ISRD-3 palyginimas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000" dirty="0"/>
              <a:t>Per visą gyvenimą:</a:t>
            </a:r>
            <a:endParaRPr lang="en-US" sz="3000" dirty="0"/>
          </a:p>
          <a:p>
            <a:pPr lvl="1">
              <a:buFont typeface="Courier New" pitchFamily="49" charset="0"/>
              <a:buChar char="o"/>
            </a:pPr>
            <a:r>
              <a:rPr lang="en-US" sz="2600" dirty="0"/>
              <a:t>2006 m.</a:t>
            </a:r>
            <a:r>
              <a:rPr lang="lt-LT" sz="2600" dirty="0"/>
              <a:t> – </a:t>
            </a:r>
            <a:r>
              <a:rPr lang="en-US" sz="2600" dirty="0"/>
              <a:t>29,9 % </a:t>
            </a:r>
          </a:p>
          <a:p>
            <a:pPr lvl="1">
              <a:buFont typeface="Courier New" pitchFamily="49" charset="0"/>
              <a:buChar char="o"/>
            </a:pPr>
            <a:r>
              <a:rPr lang="en-US" sz="2600" dirty="0"/>
              <a:t>2013 m.</a:t>
            </a:r>
            <a:r>
              <a:rPr lang="lt-LT" sz="2600" dirty="0"/>
              <a:t> – </a:t>
            </a:r>
            <a:r>
              <a:rPr lang="en-US" sz="2600" dirty="0"/>
              <a:t>23,8 %</a:t>
            </a:r>
          </a:p>
          <a:p>
            <a:endParaRPr lang="en-US" sz="3000" dirty="0"/>
          </a:p>
          <a:p>
            <a:r>
              <a:rPr lang="lt-LT" sz="3000" dirty="0"/>
              <a:t>Per paskutinius </a:t>
            </a:r>
            <a:r>
              <a:rPr lang="en-US" sz="3000" dirty="0"/>
              <a:t>12 </a:t>
            </a:r>
            <a:r>
              <a:rPr lang="lt-LT" sz="3000" dirty="0"/>
              <a:t>mėn.</a:t>
            </a:r>
            <a:r>
              <a:rPr lang="en-US" sz="3000" dirty="0"/>
              <a:t>:</a:t>
            </a:r>
            <a:endParaRPr lang="lt-LT" sz="3000" dirty="0"/>
          </a:p>
          <a:p>
            <a:pPr lvl="1">
              <a:buFont typeface="Courier New" pitchFamily="49" charset="0"/>
              <a:buChar char="o"/>
            </a:pPr>
            <a:r>
              <a:rPr lang="en-US" sz="2600" dirty="0"/>
              <a:t>2006 m.</a:t>
            </a:r>
            <a:r>
              <a:rPr lang="lt-LT" sz="2600" dirty="0"/>
              <a:t> – </a:t>
            </a:r>
            <a:r>
              <a:rPr lang="en-US" sz="2600" dirty="0"/>
              <a:t>18,5 % </a:t>
            </a:r>
          </a:p>
          <a:p>
            <a:pPr lvl="1">
              <a:buFont typeface="Courier New" pitchFamily="49" charset="0"/>
              <a:buChar char="o"/>
            </a:pPr>
            <a:r>
              <a:rPr lang="en-US" sz="2600" dirty="0"/>
              <a:t>2013 m.</a:t>
            </a:r>
            <a:r>
              <a:rPr lang="lt-LT" sz="2600" dirty="0"/>
              <a:t> – </a:t>
            </a:r>
            <a:r>
              <a:rPr lang="en-US" sz="2600" dirty="0"/>
              <a:t>15,9 %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>
            <a:normAutofit/>
          </a:bodyPr>
          <a:lstStyle/>
          <a:p>
            <a:r>
              <a:rPr lang="lt-LT" sz="4000" b="1" dirty="0"/>
              <a:t>ISRD-2 ir ISRD-3 palyginimas (2)</a:t>
            </a:r>
            <a:endParaRPr lang="lt-LT" sz="4000" dirty="0"/>
          </a:p>
        </p:txBody>
      </p:sp>
      <p:pic>
        <p:nvPicPr>
          <p:cNvPr id="4" name="Picture2" descr="logo"/>
          <p:cNvPicPr>
            <a:picLocks noRo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524000"/>
            <a:ext cx="784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5750"/>
            <a:ext cx="7924800" cy="1143000"/>
          </a:xfrm>
        </p:spPr>
        <p:txBody>
          <a:bodyPr>
            <a:normAutofit/>
          </a:bodyPr>
          <a:lstStyle/>
          <a:p>
            <a:r>
              <a:rPr lang="lt-LT" sz="4000" b="1" dirty="0"/>
              <a:t>ISRD-2 ir ISRD-3 palyginimas (</a:t>
            </a:r>
            <a:r>
              <a:rPr lang="en-US" sz="4000" b="1" dirty="0"/>
              <a:t>3</a:t>
            </a:r>
            <a:r>
              <a:rPr lang="lt-LT" sz="4000" b="1" dirty="0"/>
              <a:t>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lt-LT" sz="1600" dirty="0"/>
              <a:t>χ</a:t>
            </a:r>
            <a:r>
              <a:rPr lang="lt-LT" sz="1600" baseline="30000" dirty="0"/>
              <a:t>2 </a:t>
            </a:r>
            <a:r>
              <a:rPr lang="lt-LT" sz="1600" dirty="0"/>
              <a:t>testas, *p ≤ 0,05; χ</a:t>
            </a:r>
            <a:r>
              <a:rPr lang="lt-LT" sz="1600" baseline="30000" dirty="0"/>
              <a:t>2 </a:t>
            </a:r>
            <a:r>
              <a:rPr lang="lt-LT" sz="1600" dirty="0"/>
              <a:t>testas, **p ≤ 0,01</a:t>
            </a:r>
            <a:endParaRPr lang="en-US" sz="1600" dirty="0"/>
          </a:p>
          <a:p>
            <a:pPr>
              <a:buNone/>
            </a:pP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390650"/>
            <a:ext cx="807720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altLang="lt-LT" sz="3200" b="1" dirty="0"/>
              <a:t>Delinkventinio elgesio paplitimas šešių </a:t>
            </a:r>
            <a:r>
              <a:rPr lang="en-US" altLang="lt-LT" sz="3200" b="1" dirty="0"/>
              <a:t>ES</a:t>
            </a:r>
            <a:r>
              <a:rPr lang="lt-LT" altLang="lt-LT" sz="3200" b="1" dirty="0"/>
              <a:t> šalių sostinėse (</a:t>
            </a:r>
            <a:r>
              <a:rPr lang="en-US" altLang="lt-LT" sz="3200" b="1" dirty="0"/>
              <a:t>%</a:t>
            </a:r>
            <a:r>
              <a:rPr lang="lt-LT" altLang="lt-LT" sz="3200" b="1" dirty="0"/>
              <a:t>)</a:t>
            </a:r>
            <a:endParaRPr lang="lt-LT" sz="3200" dirty="0">
              <a:solidFill>
                <a:srgbClr val="FF0000"/>
              </a:solidFill>
            </a:endParaRPr>
          </a:p>
        </p:txBody>
      </p:sp>
      <p:graphicFrame>
        <p:nvGraphicFramePr>
          <p:cNvPr id="5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712890"/>
              </p:ext>
            </p:extLst>
          </p:nvPr>
        </p:nvGraphicFramePr>
        <p:xfrm>
          <a:off x="508000" y="1651794"/>
          <a:ext cx="8128000" cy="442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6900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20934" y="304800"/>
            <a:ext cx="9144000" cy="1143000"/>
          </a:xfrm>
        </p:spPr>
        <p:txBody>
          <a:bodyPr>
            <a:noAutofit/>
          </a:bodyPr>
          <a:lstStyle/>
          <a:p>
            <a:r>
              <a:rPr lang="en-US" sz="3000" b="1" dirty="0"/>
              <a:t>ISRD – International Self-Report Delinquency Study</a:t>
            </a:r>
            <a:endParaRPr lang="lt-LT" sz="30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539876"/>
            <a:ext cx="8229600" cy="4586287"/>
          </a:xfrm>
        </p:spPr>
        <p:txBody>
          <a:bodyPr/>
          <a:lstStyle/>
          <a:p>
            <a:r>
              <a:rPr lang="lt-LT" altLang="lt-LT" sz="2400" dirty="0"/>
              <a:t>Pirmasis etapas – 1992-1993 m. Dalyvavo 13 šalių (Olandija, Portugalija, Ispanija, Anglija ir Velsas, Šveicarija, Belgija, Suomija, Vokietija, Šiaurės Airija, Graikija, Italija, JAV (</a:t>
            </a:r>
            <a:r>
              <a:rPr lang="lt-LT" altLang="lt-LT" sz="2400" dirty="0" err="1"/>
              <a:t>Nebraskos</a:t>
            </a:r>
            <a:r>
              <a:rPr lang="lt-LT" altLang="lt-LT" sz="2400" dirty="0"/>
              <a:t> valstija) ir Naujoji Zelandija).</a:t>
            </a:r>
          </a:p>
          <a:p>
            <a:pPr>
              <a:buFontTx/>
              <a:buNone/>
            </a:pPr>
            <a:endParaRPr lang="lt-LT" altLang="lt-LT" sz="2400" dirty="0"/>
          </a:p>
          <a:p>
            <a:pPr>
              <a:spcBef>
                <a:spcPct val="0"/>
              </a:spcBef>
            </a:pPr>
            <a:r>
              <a:rPr lang="lt-LT" altLang="lt-LT" sz="2400" dirty="0"/>
              <a:t>Antrasis etapas – 2005-2007 m. Dalyvavo 31 valstybė, įskaitant naująsias ES valstybes nares, taip pat ir Lietuvą.</a:t>
            </a:r>
          </a:p>
          <a:p>
            <a:endParaRPr lang="en-US" sz="2400" dirty="0"/>
          </a:p>
          <a:p>
            <a:r>
              <a:rPr lang="en-US" sz="2400" dirty="0"/>
              <a:t>Tre</a:t>
            </a:r>
            <a:r>
              <a:rPr lang="lt-LT" sz="2400" dirty="0" err="1"/>
              <a:t>čiasis</a:t>
            </a:r>
            <a:r>
              <a:rPr lang="lt-LT" sz="2400" dirty="0"/>
              <a:t> etapas – 2012-2015 m. Dalyvavo 35 valstybės, įskaitant Lietuvą.</a:t>
            </a:r>
          </a:p>
        </p:txBody>
      </p:sp>
    </p:spTree>
    <p:extLst>
      <p:ext uri="{BB962C8B-B14F-4D97-AF65-F5344CB8AC3E}">
        <p14:creationId xmlns:p14="http://schemas.microsoft.com/office/powerpoint/2010/main" val="2526917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/>
              <a:t>Labiausiai paplitę teisės pažeidimai tarp moksleivių šešių ES valstybių sostinėse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442606"/>
              </p:ext>
            </p:extLst>
          </p:nvPr>
        </p:nvGraphicFramePr>
        <p:xfrm>
          <a:off x="422856" y="1752600"/>
          <a:ext cx="8229600" cy="446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74617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Labiausiai paplitęs teisės pažeidimas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Antras pagal paplitimą teisės pažeidimas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60112">
                <a:tc>
                  <a:txBody>
                    <a:bodyPr/>
                    <a:lstStyle/>
                    <a:p>
                      <a:r>
                        <a:rPr lang="lt-LT" sz="2000" dirty="0" err="1"/>
                        <a:t>Liublijana</a:t>
                      </a:r>
                      <a:endParaRPr lang="lt-L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/>
                        <a:t>Vandalizmas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/>
                        <a:t>Neteisėtas įsilaužimas į duomenų bazę (‚</a:t>
                      </a:r>
                      <a:r>
                        <a:rPr lang="lt-LT" sz="2000" dirty="0" err="1"/>
                        <a:t>hacking</a:t>
                      </a:r>
                      <a:r>
                        <a:rPr lang="lt-LT" sz="2000" dirty="0"/>
                        <a:t>‘)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60112">
                <a:tc>
                  <a:txBody>
                    <a:bodyPr/>
                    <a:lstStyle/>
                    <a:p>
                      <a:r>
                        <a:rPr lang="lt-LT" sz="2000" dirty="0"/>
                        <a:t>Nikosija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/>
                        <a:t>Grupinės muštynės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/>
                        <a:t>Neteisėtas įsilaužimas į duomenų bazę (‚</a:t>
                      </a:r>
                      <a:r>
                        <a:rPr lang="lt-LT" sz="2000" dirty="0" err="1"/>
                        <a:t>hacking</a:t>
                      </a:r>
                      <a:r>
                        <a:rPr lang="lt-LT" sz="2000" dirty="0"/>
                        <a:t>‘)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7620">
                <a:tc>
                  <a:txBody>
                    <a:bodyPr/>
                    <a:lstStyle/>
                    <a:p>
                      <a:r>
                        <a:rPr lang="lt-LT" sz="2000" dirty="0"/>
                        <a:t>Praha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/>
                        <a:t>Grupinės muštynės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/>
                        <a:t>Ginklo nešiojimas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7620">
                <a:tc>
                  <a:txBody>
                    <a:bodyPr/>
                    <a:lstStyle/>
                    <a:p>
                      <a:r>
                        <a:rPr lang="lt-LT" sz="2000" dirty="0"/>
                        <a:t>Talinas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2000" dirty="0"/>
                        <a:t>Ginklo nešiojimas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/>
                        <a:t>Grupinės muštynės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7620">
                <a:tc>
                  <a:txBody>
                    <a:bodyPr/>
                    <a:lstStyle/>
                    <a:p>
                      <a:r>
                        <a:rPr lang="lt-LT" sz="2000" dirty="0"/>
                        <a:t>Vilnius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t-LT" sz="2000" dirty="0"/>
                        <a:t>Grupinės muštynės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/>
                        <a:t>Ginklo nešiojimas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7620">
                <a:tc>
                  <a:txBody>
                    <a:bodyPr/>
                    <a:lstStyle/>
                    <a:p>
                      <a:r>
                        <a:rPr lang="lt-LT" sz="2000" dirty="0"/>
                        <a:t>Varšuva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/>
                        <a:t>Ginklo nešiojimas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000" dirty="0"/>
                        <a:t>Grupinės muštynės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992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altLang="lt-LT" sz="3200" b="1" dirty="0" err="1"/>
              <a:t>Viktimizacijos</a:t>
            </a:r>
            <a:r>
              <a:rPr lang="lt-LT" altLang="lt-LT" sz="3200" b="1" dirty="0"/>
              <a:t> patirtis šešių ES šalių sostinėse (</a:t>
            </a:r>
            <a:r>
              <a:rPr lang="en-US" altLang="lt-LT" sz="3200" b="1" dirty="0"/>
              <a:t>%</a:t>
            </a:r>
            <a:r>
              <a:rPr lang="lt-LT" altLang="lt-LT" sz="3200" b="1" dirty="0"/>
              <a:t>)</a:t>
            </a:r>
            <a:endParaRPr lang="lt-LT" sz="3200" dirty="0"/>
          </a:p>
        </p:txBody>
      </p:sp>
      <p:graphicFrame>
        <p:nvGraphicFramePr>
          <p:cNvPr id="5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664547"/>
              </p:ext>
            </p:extLst>
          </p:nvPr>
        </p:nvGraphicFramePr>
        <p:xfrm>
          <a:off x="457200" y="1524000"/>
          <a:ext cx="8381999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51451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600" b="1" dirty="0"/>
              <a:t>Teigiamas požiūris į smurtinį elgesį tarp šešių ES valstybių sostinių moksleivių, </a:t>
            </a:r>
            <a:r>
              <a:rPr lang="en-US" sz="3600" b="1" dirty="0"/>
              <a:t>%</a:t>
            </a:r>
            <a:r>
              <a:rPr lang="lt-LT" sz="3600" b="1" dirty="0"/>
              <a:t> pagal skalę</a:t>
            </a:r>
            <a:endParaRPr lang="lt-LT" b="1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8200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2786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/>
              <a:t>Teigiamas požiūris į smurtą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Šiek tiek smurto yra smagu</a:t>
            </a:r>
          </a:p>
          <a:p>
            <a:r>
              <a:rPr lang="lt-LT" dirty="0"/>
              <a:t>Kai kuriems žmonėms reikia panaudoti jėgą, kad jie būtų gerbiami</a:t>
            </a:r>
          </a:p>
          <a:p>
            <a:r>
              <a:rPr lang="lt-LT" dirty="0"/>
              <a:t>Jeigu mane kas nors užpuls, aš jam/jai duosiu atgal</a:t>
            </a:r>
          </a:p>
          <a:p>
            <a:r>
              <a:rPr lang="lt-LT" dirty="0"/>
              <a:t>Be smurto viskas būtų daug nuobodžiau</a:t>
            </a:r>
          </a:p>
          <a:p>
            <a:r>
              <a:rPr lang="lt-LT" dirty="0"/>
              <a:t>Visiškai normalu, kad vaikinai nori save išbandyti fizinėse kovose su kitais</a:t>
            </a:r>
          </a:p>
        </p:txBody>
      </p:sp>
    </p:spTree>
    <p:extLst>
      <p:ext uri="{BB962C8B-B14F-4D97-AF65-F5344CB8AC3E}">
        <p14:creationId xmlns:p14="http://schemas.microsoft.com/office/powerpoint/2010/main" val="3953993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/>
              <a:t>Išvados (</a:t>
            </a:r>
            <a:r>
              <a:rPr lang="en-US" sz="4000" b="1" dirty="0"/>
              <a:t>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t-LT" sz="2800" dirty="0"/>
              <a:t>Labiausiai paplitęs delinkventinis elgesys tarp moksleivių – neteisėtas muzikos ar filmų parsisiuntimas iš interneto.</a:t>
            </a:r>
          </a:p>
          <a:p>
            <a:r>
              <a:rPr lang="lt-LT" sz="2800" dirty="0"/>
              <a:t>Latentinis ir registruotas nepilnamečių nusikalstamas elgesys skiriasi paplitimu ir struktūra, tik nežymi dalis smurtinio pobūdžio pažeidimų atsispindi kriminalinėje statistikoje.</a:t>
            </a:r>
          </a:p>
          <a:p>
            <a:r>
              <a:rPr lang="lt-LT" sz="2800" dirty="0"/>
              <a:t>Didėjant amžiui delinkventinio elgesio paplitimas paprastai didėja. </a:t>
            </a:r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/>
              <a:t>Išvados (</a:t>
            </a:r>
            <a:r>
              <a:rPr lang="en-US" sz="4000" b="1" dirty="0"/>
              <a:t>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lt-LT" sz="2800" dirty="0"/>
              <a:t>Pastebimas gana žymus atotrūkis tarp merginų ir vaikinų delinkventinio elgesio, tačiau jis mažesnis negu skelbiamas oficialios registruotų nusikaltimų statistikos.</a:t>
            </a:r>
          </a:p>
          <a:p>
            <a:r>
              <a:rPr lang="lt-LT" sz="2800" dirty="0"/>
              <a:t>Mažesniuose miestuose paprastai moksleivių delinkventinio elgesio rodikliai mažesni. </a:t>
            </a:r>
          </a:p>
          <a:p>
            <a:r>
              <a:rPr lang="lt-LT" sz="2800" dirty="0"/>
              <a:t>Didesnė dalis moksleivių nukenčia nuo nusikalstamų veikų, negu jų padaro patys.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/>
              <a:t>Išvados (3</a:t>
            </a:r>
            <a:r>
              <a:rPr lang="en-US" sz="4000" b="1" dirty="0"/>
              <a:t>)</a:t>
            </a:r>
            <a:endParaRPr lang="lt-LT" sz="4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2800" dirty="0"/>
              <a:t>2006 m. ir 2013 m. delinkventinio elgesio rodikliai rodo, kad delinkventinio elgesio nedaugėja, daromi pažeidimai nėra linkę sunkėti, pažeidėjų amžius nejaunėja.</a:t>
            </a:r>
          </a:p>
          <a:p>
            <a:r>
              <a:rPr lang="lt-LT" sz="2800" dirty="0"/>
              <a:t>Šešios ES narės panašios tiek pagal </a:t>
            </a:r>
            <a:r>
              <a:rPr lang="en-US" sz="2800" dirty="0"/>
              <a:t>7-9 </a:t>
            </a:r>
            <a:r>
              <a:rPr lang="en-US" sz="2800" dirty="0" err="1"/>
              <a:t>klasi</a:t>
            </a:r>
            <a:r>
              <a:rPr lang="lt-LT" sz="2800" dirty="0"/>
              <a:t>ų moksleivių delinkventinio elgesio paplitimą , tiek pagal labiausiai paplitusias nusikalstamas </a:t>
            </a:r>
            <a:r>
              <a:rPr lang="lt-LT" sz="2800" dirty="0" smtClean="0"/>
              <a:t>veikas.</a:t>
            </a:r>
          </a:p>
          <a:p>
            <a:r>
              <a:rPr lang="lt-LT" sz="2800" dirty="0" smtClean="0"/>
              <a:t>Vilniaus </a:t>
            </a:r>
            <a:r>
              <a:rPr lang="lt-LT" sz="2800" dirty="0"/>
              <a:t>moksleiviai turi stipriau išreikštas teigiamas nuostatas smurto </a:t>
            </a:r>
            <a:r>
              <a:rPr lang="lt-LT" sz="2800" dirty="0" smtClean="0"/>
              <a:t>atžvilgiu, taip pat yra daugiau nukentėję nuo plėšimo bei patyčių.</a:t>
            </a:r>
            <a:endParaRPr lang="lt-LT" sz="2800" dirty="0"/>
          </a:p>
          <a:p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26491803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old.teise.org/data/J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3886200" cy="5627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343400" y="609600"/>
            <a:ext cx="4191000" cy="1162050"/>
          </a:xfrm>
        </p:spPr>
        <p:txBody>
          <a:bodyPr>
            <a:normAutofit fontScale="90000"/>
          </a:bodyPr>
          <a:lstStyle/>
          <a:p>
            <a:pPr algn="r"/>
            <a:r>
              <a:rPr lang="lt-LT" b="1" dirty="0" smtClean="0"/>
              <a:t>Dėkoj</a:t>
            </a:r>
            <a:r>
              <a:rPr lang="en-US" b="1" dirty="0" err="1" smtClean="0"/>
              <a:t>ame</a:t>
            </a:r>
            <a:r>
              <a:rPr lang="lt-LT" b="1" dirty="0" smtClean="0"/>
              <a:t> </a:t>
            </a:r>
            <a:r>
              <a:rPr lang="lt-LT" b="1" dirty="0"/>
              <a:t>už </a:t>
            </a:r>
            <a:r>
              <a:rPr lang="lt-LT" b="1" dirty="0" smtClean="0"/>
              <a:t>dėmesį</a:t>
            </a:r>
            <a:r>
              <a:rPr lang="en-US" b="1" dirty="0"/>
              <a:t>!</a:t>
            </a:r>
            <a:r>
              <a:rPr lang="lt-LT" b="1" dirty="0"/>
              <a:t/>
            </a:r>
            <a:br>
              <a:rPr lang="lt-LT" b="1" dirty="0"/>
            </a:br>
            <a:endParaRPr lang="en-US" sz="22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181600" y="1600200"/>
            <a:ext cx="3200400" cy="1143000"/>
          </a:xfrm>
        </p:spPr>
        <p:txBody>
          <a:bodyPr>
            <a:normAutofit lnSpcReduction="10000"/>
          </a:bodyPr>
          <a:lstStyle/>
          <a:p>
            <a:endParaRPr lang="lt-LT" sz="2200" dirty="0">
              <a:solidFill>
                <a:schemeClr val="tx1"/>
              </a:solidFill>
              <a:hlinkClick r:id="rId4"/>
            </a:endParaRPr>
          </a:p>
          <a:p>
            <a:pPr algn="r"/>
            <a:r>
              <a:rPr lang="en-US" sz="2200" dirty="0">
                <a:solidFill>
                  <a:schemeClr val="tx1"/>
                </a:solidFill>
                <a:hlinkClick r:id="rId4"/>
              </a:rPr>
              <a:t>r</a:t>
            </a:r>
            <a:r>
              <a:rPr lang="lt-LT" sz="2200" dirty="0">
                <a:solidFill>
                  <a:schemeClr val="tx1"/>
                </a:solidFill>
                <a:hlinkClick r:id="rId4"/>
              </a:rPr>
              <a:t>enata.giedryte</a:t>
            </a:r>
            <a:r>
              <a:rPr lang="en-US" sz="2200" dirty="0">
                <a:solidFill>
                  <a:schemeClr val="tx1"/>
                </a:solidFill>
                <a:hlinkClick r:id="rId4"/>
              </a:rPr>
              <a:t>@teise.org</a:t>
            </a:r>
            <a:endParaRPr lang="lt-LT" sz="2200" dirty="0">
              <a:solidFill>
                <a:schemeClr val="tx1"/>
              </a:solidFill>
            </a:endParaRPr>
          </a:p>
          <a:p>
            <a:pPr algn="r"/>
            <a:r>
              <a:rPr lang="lt-LT" sz="2200" dirty="0" err="1">
                <a:solidFill>
                  <a:schemeClr val="tx1"/>
                </a:solidFill>
                <a:hlinkClick r:id="rId5"/>
              </a:rPr>
              <a:t>laura.usele</a:t>
            </a:r>
            <a:r>
              <a:rPr lang="en-US" sz="2200" dirty="0">
                <a:solidFill>
                  <a:schemeClr val="tx1"/>
                </a:solidFill>
                <a:hlinkClick r:id="rId5"/>
              </a:rPr>
              <a:t>@teise.org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343400" y="4191000"/>
            <a:ext cx="4343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b="1" dirty="0" err="1" smtClean="0"/>
              <a:t>Detalesni</a:t>
            </a:r>
            <a:r>
              <a:rPr lang="en-US" sz="2200" b="1" dirty="0" smtClean="0"/>
              <a:t> </a:t>
            </a:r>
            <a:r>
              <a:rPr lang="lt-LT" sz="2200" b="1" dirty="0" smtClean="0"/>
              <a:t>tyrimo rezultatai</a:t>
            </a:r>
            <a:r>
              <a:rPr lang="en-US" sz="2200" b="1" dirty="0" smtClean="0"/>
              <a:t>:</a:t>
            </a:r>
            <a:endParaRPr lang="lt-LT" sz="2200" b="1" dirty="0"/>
          </a:p>
          <a:p>
            <a:pPr algn="l"/>
            <a:r>
              <a:rPr lang="lt-LT" sz="2200" dirty="0" smtClean="0">
                <a:hlinkClick r:id="rId6"/>
              </a:rPr>
              <a:t>http</a:t>
            </a:r>
            <a:r>
              <a:rPr lang="lt-LT" sz="2200" dirty="0">
                <a:hlinkClick r:id="rId6"/>
              </a:rPr>
              <a:t>://teise.org/wp-content/uploads/2016/06/JAUNIMO_DELINK_ELGESYS.pdf</a:t>
            </a:r>
            <a:r>
              <a:rPr lang="lt-LT" sz="2200" dirty="0"/>
              <a:t> </a:t>
            </a:r>
            <a:endParaRPr lang="en-US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/>
              <a:t>Tyrimo metodika, atranka ir tiriamieji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2400" dirty="0"/>
              <a:t>Pranešimo apie save (angl. </a:t>
            </a:r>
            <a:r>
              <a:rPr lang="lt-LT" sz="2400" i="1" dirty="0" err="1"/>
              <a:t>self-report</a:t>
            </a:r>
            <a:r>
              <a:rPr lang="lt-LT" sz="2400" dirty="0"/>
              <a:t>) metodas.</a:t>
            </a:r>
          </a:p>
          <a:p>
            <a:endParaRPr lang="lt-LT" sz="2400" dirty="0"/>
          </a:p>
          <a:p>
            <a:r>
              <a:rPr lang="lt-LT" sz="2400" dirty="0"/>
              <a:t>Daugiapakopė </a:t>
            </a:r>
            <a:r>
              <a:rPr lang="lt-LT" sz="2400" dirty="0" err="1"/>
              <a:t>stratifikuota</a:t>
            </a:r>
            <a:r>
              <a:rPr lang="lt-LT" sz="2400" dirty="0"/>
              <a:t> atsitiktinė miestų tipo </a:t>
            </a:r>
            <a:r>
              <a:rPr lang="lt-LT" sz="2400" dirty="0" smtClean="0"/>
              <a:t>atranka: Vilnius, Šiauliai, Kretinga, Plungė, Telšiai.</a:t>
            </a:r>
            <a:endParaRPr lang="lt-LT" sz="2400" dirty="0"/>
          </a:p>
          <a:p>
            <a:endParaRPr lang="lt-LT" sz="2400" dirty="0"/>
          </a:p>
          <a:p>
            <a:r>
              <a:rPr lang="lt-LT" sz="2400" dirty="0"/>
              <a:t>Pirminis atrankos vienetas – mokyklų klasės. Iš viso apklausti  2 824 moksleiviai arba 146 klasės.</a:t>
            </a:r>
          </a:p>
          <a:p>
            <a:endParaRPr lang="lt-LT" sz="2400" dirty="0"/>
          </a:p>
          <a:p>
            <a:r>
              <a:rPr lang="lt-LT" sz="2400" dirty="0"/>
              <a:t>Apklausa vyko 2013 m. spalio – gruodžio mėn.</a:t>
            </a:r>
          </a:p>
        </p:txBody>
      </p:sp>
    </p:spTree>
    <p:extLst>
      <p:ext uri="{BB962C8B-B14F-4D97-AF65-F5344CB8AC3E}">
        <p14:creationId xmlns:p14="http://schemas.microsoft.com/office/powerpoint/2010/main" val="384569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/>
              <a:t>ISRD tyrimo schema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9618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1352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/>
              <a:t>Klausimai</a:t>
            </a:r>
            <a:endParaRPr lang="lt-LT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1247444"/>
              </p:ext>
            </p:extLst>
          </p:nvPr>
        </p:nvGraphicFramePr>
        <p:xfrm>
          <a:off x="609600" y="1524000"/>
          <a:ext cx="8077200" cy="5118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3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Turtinio pobūdžio pažeidimai</a:t>
                      </a:r>
                      <a:endParaRPr lang="lt-L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Smurtinio pobūdžio pažeidimai</a:t>
                      </a:r>
                      <a:endParaRPr lang="lt-L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dirty="0">
                          <a:effectLst/>
                        </a:rPr>
                        <a:t>Kiti pažeidimai</a:t>
                      </a:r>
                      <a:endParaRPr lang="lt-L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23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0" i="1" dirty="0">
                          <a:effectLst/>
                        </a:rPr>
                        <a:t>pavogęs (-</a:t>
                      </a:r>
                      <a:r>
                        <a:rPr lang="lt-LT" sz="1200" b="0" i="1" dirty="0" err="1">
                          <a:effectLst/>
                        </a:rPr>
                        <a:t>usi</a:t>
                      </a:r>
                      <a:r>
                        <a:rPr lang="lt-LT" sz="1200" b="0" i="1" dirty="0">
                          <a:effectLst/>
                        </a:rPr>
                        <a:t>) ką nors </a:t>
                      </a:r>
                      <a:r>
                        <a:rPr lang="lt-LT" sz="1200" b="1" i="1" dirty="0">
                          <a:effectLst/>
                        </a:rPr>
                        <a:t>iš parduotuvės ar prekybos centro</a:t>
                      </a:r>
                      <a:r>
                        <a:rPr lang="lt-LT" sz="1200" i="1" dirty="0">
                          <a:effectLst/>
                        </a:rPr>
                        <a:t>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1" i="1" dirty="0">
                          <a:effectLst/>
                        </a:rPr>
                        <a:t>panaudojęs (-</a:t>
                      </a:r>
                      <a:r>
                        <a:rPr lang="lt-LT" sz="1200" b="1" i="1" dirty="0" err="1">
                          <a:effectLst/>
                        </a:rPr>
                        <a:t>usi</a:t>
                      </a:r>
                      <a:r>
                        <a:rPr lang="lt-LT" sz="1200" b="1" i="1" dirty="0">
                          <a:effectLst/>
                        </a:rPr>
                        <a:t>) ginklą, jėgą ar grasinai panaudoti jėgą </a:t>
                      </a:r>
                      <a:r>
                        <a:rPr lang="lt-LT" sz="1200" i="1" dirty="0">
                          <a:effectLst/>
                        </a:rPr>
                        <a:t>siekdamas (-a) gauti pinigų ar kitų daiktų?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piešei ant sienų, traukinių, autobusų (troleibusų) ar požeminėse perėjose (</a:t>
                      </a:r>
                      <a:r>
                        <a:rPr lang="lt-LT" sz="1200" b="1" i="1" dirty="0" err="1">
                          <a:effectLst/>
                        </a:rPr>
                        <a:t>graffiti</a:t>
                      </a:r>
                      <a:r>
                        <a:rPr lang="lt-LT" sz="1200" i="1" dirty="0">
                          <a:effectLst/>
                        </a:rPr>
                        <a:t>)?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097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1" i="1" dirty="0">
                          <a:effectLst/>
                        </a:rPr>
                        <a:t>įsilaužęs (-</a:t>
                      </a:r>
                      <a:r>
                        <a:rPr lang="lt-LT" sz="1200" b="1" i="1" dirty="0" err="1">
                          <a:effectLst/>
                        </a:rPr>
                        <a:t>usi</a:t>
                      </a:r>
                      <a:r>
                        <a:rPr lang="lt-LT" sz="1200" b="1" i="1" dirty="0">
                          <a:effectLst/>
                        </a:rPr>
                        <a:t>) į patalpą, siekdamas (-a) ką nors pavogti</a:t>
                      </a:r>
                      <a:r>
                        <a:rPr lang="lt-LT" sz="1200" i="1" dirty="0">
                          <a:effectLst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 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1" i="1" dirty="0">
                          <a:effectLst/>
                        </a:rPr>
                        <a:t>nešiojęs (-</a:t>
                      </a:r>
                      <a:r>
                        <a:rPr lang="lt-LT" sz="1200" b="1" i="1" dirty="0" err="1">
                          <a:effectLst/>
                        </a:rPr>
                        <a:t>usi</a:t>
                      </a:r>
                      <a:r>
                        <a:rPr lang="lt-LT" sz="1200" b="1" i="1" dirty="0">
                          <a:effectLst/>
                        </a:rPr>
                        <a:t>) ginklą</a:t>
                      </a:r>
                      <a:r>
                        <a:rPr lang="lt-LT" sz="1200" i="1" dirty="0">
                          <a:effectLst/>
                        </a:rPr>
                        <a:t>, pavyzdžiui, lazdą, peilį, šaunamąjį ginklą (pistoletą) ar grandinę?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tyčia ką nors </a:t>
                      </a:r>
                      <a:r>
                        <a:rPr lang="lt-LT" sz="1200" b="1" i="1" dirty="0">
                          <a:effectLst/>
                        </a:rPr>
                        <a:t>gadinai</a:t>
                      </a:r>
                      <a:r>
                        <a:rPr lang="lt-LT" sz="1200" i="1" dirty="0">
                          <a:effectLst/>
                        </a:rPr>
                        <a:t>, pavyzdžiui, niokojai autobusų (troleibusų) stoteles, daužei vitrinas, automobilius arba ardei autobuso (troleibuso) ar traukinio sėdynes?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323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b="0" i="1" dirty="0">
                          <a:effectLst/>
                        </a:rPr>
                        <a:t>esi pavogęs (-</a:t>
                      </a:r>
                      <a:r>
                        <a:rPr lang="lt-LT" sz="1200" b="0" i="1" dirty="0" err="1">
                          <a:effectLst/>
                        </a:rPr>
                        <a:t>usi</a:t>
                      </a:r>
                      <a:r>
                        <a:rPr lang="lt-LT" sz="1200" b="0" i="1" dirty="0">
                          <a:effectLst/>
                        </a:rPr>
                        <a:t>) </a:t>
                      </a:r>
                      <a:r>
                        <a:rPr lang="lt-LT" sz="1200" b="1" i="1" dirty="0">
                          <a:effectLst/>
                        </a:rPr>
                        <a:t>dviratį</a:t>
                      </a:r>
                      <a:r>
                        <a:rPr lang="lt-LT" sz="1200" i="1" dirty="0">
                          <a:effectLst/>
                        </a:rPr>
                        <a:t>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0" i="1" dirty="0">
                          <a:effectLst/>
                        </a:rPr>
                        <a:t>dalyvavęs (-</a:t>
                      </a:r>
                      <a:r>
                        <a:rPr lang="lt-LT" sz="1200" b="0" i="1" dirty="0" err="1">
                          <a:effectLst/>
                        </a:rPr>
                        <a:t>usi</a:t>
                      </a:r>
                      <a:r>
                        <a:rPr lang="lt-LT" sz="1200" b="0" i="1" dirty="0">
                          <a:effectLst/>
                        </a:rPr>
                        <a:t>) </a:t>
                      </a:r>
                      <a:r>
                        <a:rPr lang="lt-LT" sz="1200" b="1" i="1" dirty="0">
                          <a:effectLst/>
                        </a:rPr>
                        <a:t>grupinėse muštynėse</a:t>
                      </a:r>
                      <a:r>
                        <a:rPr lang="lt-LT" sz="1200" i="1" dirty="0">
                          <a:effectLst/>
                        </a:rPr>
                        <a:t> futbolo stadione, gatvėje ar kitoje viešoje vietoje?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1" i="1" dirty="0">
                          <a:effectLst/>
                        </a:rPr>
                        <a:t>neteisėtai parsiuntęs (-</a:t>
                      </a:r>
                      <a:r>
                        <a:rPr lang="lt-LT" sz="1200" b="1" i="1" dirty="0" err="1">
                          <a:effectLst/>
                        </a:rPr>
                        <a:t>usi</a:t>
                      </a:r>
                      <a:r>
                        <a:rPr lang="lt-LT" sz="1200" b="1" i="1" dirty="0">
                          <a:effectLst/>
                        </a:rPr>
                        <a:t>) muzikos ar filmų</a:t>
                      </a:r>
                      <a:r>
                        <a:rPr lang="lt-LT" sz="1200" i="1" dirty="0">
                          <a:effectLst/>
                        </a:rPr>
                        <a:t> iš interneto?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 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79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0" i="1" dirty="0">
                          <a:effectLst/>
                        </a:rPr>
                        <a:t>pavogęs (-</a:t>
                      </a:r>
                      <a:r>
                        <a:rPr lang="lt-LT" sz="1200" b="0" i="1" dirty="0" err="1">
                          <a:effectLst/>
                        </a:rPr>
                        <a:t>usi</a:t>
                      </a:r>
                      <a:r>
                        <a:rPr lang="lt-LT" sz="1200" b="0" i="1" dirty="0">
                          <a:effectLst/>
                        </a:rPr>
                        <a:t>) </a:t>
                      </a:r>
                      <a:r>
                        <a:rPr lang="lt-LT" sz="1200" b="1" i="1" dirty="0">
                          <a:effectLst/>
                        </a:rPr>
                        <a:t>motociklą ar automobilį</a:t>
                      </a:r>
                      <a:r>
                        <a:rPr lang="lt-LT" sz="1200" i="1" dirty="0">
                          <a:effectLst/>
                        </a:rPr>
                        <a:t>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1" i="1" dirty="0">
                          <a:effectLst/>
                        </a:rPr>
                        <a:t>stipriai sumušęs (-</a:t>
                      </a:r>
                      <a:r>
                        <a:rPr lang="lt-LT" sz="1200" b="1" i="1" dirty="0" err="1">
                          <a:effectLst/>
                        </a:rPr>
                        <a:t>usi</a:t>
                      </a:r>
                      <a:r>
                        <a:rPr lang="lt-LT" sz="1200" b="1" i="1" dirty="0">
                          <a:effectLst/>
                        </a:rPr>
                        <a:t>) ar stipriai sužalojęs (-</a:t>
                      </a:r>
                      <a:r>
                        <a:rPr lang="lt-LT" sz="1200" b="1" i="1" dirty="0" err="1">
                          <a:effectLst/>
                        </a:rPr>
                        <a:t>usi</a:t>
                      </a:r>
                      <a:r>
                        <a:rPr lang="lt-LT" sz="1200" b="1" i="1" dirty="0">
                          <a:effectLst/>
                        </a:rPr>
                        <a:t>) </a:t>
                      </a:r>
                      <a:r>
                        <a:rPr lang="lt-LT" sz="1200" b="0" i="1" dirty="0">
                          <a:effectLst/>
                        </a:rPr>
                        <a:t>ką nors lazda ar peiliu</a:t>
                      </a:r>
                      <a:r>
                        <a:rPr lang="lt-LT" sz="1200" i="1" dirty="0">
                          <a:effectLst/>
                        </a:rPr>
                        <a:t>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1" i="1" dirty="0">
                          <a:effectLst/>
                        </a:rPr>
                        <a:t>pardavinėjęs (-</a:t>
                      </a:r>
                      <a:r>
                        <a:rPr lang="lt-LT" sz="1200" b="1" i="1" dirty="0" err="1">
                          <a:effectLst/>
                        </a:rPr>
                        <a:t>usi</a:t>
                      </a:r>
                      <a:r>
                        <a:rPr lang="lt-LT" sz="1200" b="1" i="1" dirty="0">
                          <a:effectLst/>
                        </a:rPr>
                        <a:t>) narkotikus </a:t>
                      </a:r>
                      <a:r>
                        <a:rPr lang="lt-LT" sz="1200" i="1" dirty="0">
                          <a:effectLst/>
                        </a:rPr>
                        <a:t>ar padėjęs (-</a:t>
                      </a:r>
                      <a:r>
                        <a:rPr lang="lt-LT" sz="1200" i="1" dirty="0" err="1">
                          <a:effectLst/>
                        </a:rPr>
                        <a:t>usi</a:t>
                      </a:r>
                      <a:r>
                        <a:rPr lang="lt-LT" sz="1200" i="1" dirty="0">
                          <a:effectLst/>
                        </a:rPr>
                        <a:t>) kam nors juos pardavinėti?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48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</a:t>
                      </a:r>
                      <a:r>
                        <a:rPr lang="lt-LT" sz="1200" b="0" i="1" dirty="0">
                          <a:effectLst/>
                        </a:rPr>
                        <a:t>pavogęs (-</a:t>
                      </a:r>
                      <a:r>
                        <a:rPr lang="lt-LT" sz="1200" b="0" i="1" dirty="0" err="1">
                          <a:effectLst/>
                        </a:rPr>
                        <a:t>usi</a:t>
                      </a:r>
                      <a:r>
                        <a:rPr lang="lt-LT" sz="1200" b="0" i="1" dirty="0">
                          <a:effectLst/>
                        </a:rPr>
                        <a:t>) ką nors </a:t>
                      </a:r>
                      <a:r>
                        <a:rPr lang="lt-LT" sz="1200" b="1" i="1" dirty="0">
                          <a:effectLst/>
                        </a:rPr>
                        <a:t>nuo ar iš automobilio</a:t>
                      </a:r>
                      <a:r>
                        <a:rPr lang="lt-LT" sz="1200" i="1" dirty="0">
                          <a:effectLst/>
                        </a:rPr>
                        <a:t>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200" i="1" dirty="0">
                          <a:effectLst/>
                        </a:rPr>
                        <a:t> esi </a:t>
                      </a:r>
                      <a:r>
                        <a:rPr lang="lt-LT" sz="1200" b="1" i="1" dirty="0">
                          <a:effectLst/>
                        </a:rPr>
                        <a:t>tyčia sužalojęs (-usi) gyvūną</a:t>
                      </a:r>
                      <a:r>
                        <a:rPr lang="lt-LT" sz="1200" i="1" dirty="0">
                          <a:effectLst/>
                        </a:rPr>
                        <a:t>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279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esi ką nors </a:t>
                      </a:r>
                      <a:r>
                        <a:rPr lang="lt-LT" sz="1200" b="0" i="1" dirty="0">
                          <a:effectLst/>
                        </a:rPr>
                        <a:t>pavogęs (-</a:t>
                      </a:r>
                      <a:r>
                        <a:rPr lang="lt-LT" sz="1200" b="0" i="1" dirty="0" err="1">
                          <a:effectLst/>
                        </a:rPr>
                        <a:t>usi</a:t>
                      </a:r>
                      <a:r>
                        <a:rPr lang="lt-LT" sz="1200" b="0" i="1" dirty="0">
                          <a:effectLst/>
                        </a:rPr>
                        <a:t>) </a:t>
                      </a:r>
                      <a:r>
                        <a:rPr lang="lt-LT" sz="1200" b="1" i="1" dirty="0">
                          <a:effectLst/>
                        </a:rPr>
                        <a:t>iš kito asmens nepanaudojęs (-</a:t>
                      </a:r>
                      <a:r>
                        <a:rPr lang="lt-LT" sz="1200" b="1" i="1" dirty="0" err="1">
                          <a:effectLst/>
                        </a:rPr>
                        <a:t>usi</a:t>
                      </a:r>
                      <a:r>
                        <a:rPr lang="lt-LT" sz="1200" b="1" i="1" dirty="0">
                          <a:effectLst/>
                        </a:rPr>
                        <a:t>) jėgos ar grasinimų</a:t>
                      </a:r>
                      <a:r>
                        <a:rPr lang="lt-LT" sz="1200" i="1" dirty="0">
                          <a:effectLst/>
                        </a:rPr>
                        <a:t>?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 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200" i="1" dirty="0">
                          <a:effectLst/>
                        </a:rPr>
                        <a:t> </a:t>
                      </a:r>
                      <a:endParaRPr lang="lt-LT" sz="12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279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1143000"/>
          </a:xfrm>
        </p:spPr>
        <p:txBody>
          <a:bodyPr>
            <a:normAutofit/>
          </a:bodyPr>
          <a:lstStyle/>
          <a:p>
            <a:r>
              <a:rPr lang="lt-LT" sz="4000" b="1" dirty="0"/>
              <a:t>Delinkventinio elgesio paplitimas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lt-LT" sz="3000" dirty="0"/>
              <a:t>Per visą gyvenimą – </a:t>
            </a:r>
            <a:r>
              <a:rPr lang="en-US" sz="3000" dirty="0"/>
              <a:t>59,8 % </a:t>
            </a:r>
            <a:r>
              <a:rPr lang="lt-LT" sz="3000" dirty="0"/>
              <a:t>moksleivių</a:t>
            </a:r>
          </a:p>
          <a:p>
            <a:r>
              <a:rPr lang="lt-LT" sz="3000" dirty="0"/>
              <a:t>Per paskutinius </a:t>
            </a:r>
            <a:r>
              <a:rPr lang="en-US" sz="3000" dirty="0"/>
              <a:t>12 </a:t>
            </a:r>
            <a:r>
              <a:rPr lang="lt-LT" sz="3000" dirty="0"/>
              <a:t>mėn. – </a:t>
            </a:r>
            <a:r>
              <a:rPr lang="en-US" sz="3000" dirty="0"/>
              <a:t>55,5 % </a:t>
            </a:r>
            <a:r>
              <a:rPr lang="lt-LT" sz="3000" dirty="0"/>
              <a:t>moksleivių</a:t>
            </a:r>
          </a:p>
          <a:p>
            <a:endParaRPr lang="lt-LT" dirty="0"/>
          </a:p>
          <a:p>
            <a:pPr>
              <a:buNone/>
            </a:pPr>
            <a:r>
              <a:rPr lang="lt-LT" b="1" dirty="0"/>
              <a:t>Tačiau... be neteisėto muzikos ar filmų siuntimosi iš interneto ir graffiti:</a:t>
            </a:r>
          </a:p>
          <a:p>
            <a:r>
              <a:rPr lang="lt-LT" sz="3000" dirty="0"/>
              <a:t>Per visą gyvenimą – </a:t>
            </a:r>
            <a:r>
              <a:rPr lang="en-US" sz="3000" dirty="0"/>
              <a:t>26,6 % </a:t>
            </a:r>
            <a:r>
              <a:rPr lang="lt-LT" sz="3000" dirty="0"/>
              <a:t>moksleivių</a:t>
            </a:r>
          </a:p>
          <a:p>
            <a:r>
              <a:rPr lang="lt-LT" sz="3000" dirty="0"/>
              <a:t>Per paskutinius </a:t>
            </a:r>
            <a:r>
              <a:rPr lang="en-US" sz="3000" dirty="0"/>
              <a:t>12 </a:t>
            </a:r>
            <a:r>
              <a:rPr lang="lt-LT" sz="3000" dirty="0"/>
              <a:t>mėn. – </a:t>
            </a:r>
            <a:r>
              <a:rPr lang="en-US" sz="3000" dirty="0"/>
              <a:t>18 % </a:t>
            </a:r>
            <a:r>
              <a:rPr lang="lt-LT" sz="3000" dirty="0"/>
              <a:t>moksleivių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228600"/>
            <a:ext cx="7848600" cy="1143000"/>
          </a:xfrm>
        </p:spPr>
        <p:txBody>
          <a:bodyPr>
            <a:noAutofit/>
          </a:bodyPr>
          <a:lstStyle/>
          <a:p>
            <a:r>
              <a:rPr lang="lt-LT" sz="3600" b="1" dirty="0"/>
              <a:t>Delinkventinio elgesio paplitimas </a:t>
            </a:r>
            <a:br>
              <a:rPr lang="lt-LT" sz="3600" b="1" dirty="0"/>
            </a:br>
            <a:r>
              <a:rPr lang="lt-LT" sz="3600" b="1" dirty="0"/>
              <a:t>pagal atskirus pažeidimus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" y="1600200"/>
            <a:ext cx="8000999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/>
              <a:t>Kontaktas su policija</a:t>
            </a:r>
            <a:endParaRPr lang="en-US" sz="40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000" dirty="0"/>
              <a:t>Per visą gyvenimą – </a:t>
            </a:r>
            <a:r>
              <a:rPr lang="en-US" sz="3000" dirty="0"/>
              <a:t>7,9 % </a:t>
            </a:r>
            <a:r>
              <a:rPr lang="lt-LT" sz="3000" dirty="0"/>
              <a:t>moksleivių</a:t>
            </a:r>
          </a:p>
          <a:p>
            <a:r>
              <a:rPr lang="lt-LT" sz="3000" dirty="0"/>
              <a:t>Per paskutinius </a:t>
            </a:r>
            <a:r>
              <a:rPr lang="en-US" sz="3000" dirty="0"/>
              <a:t>12 </a:t>
            </a:r>
            <a:r>
              <a:rPr lang="lt-LT" sz="3000" dirty="0"/>
              <a:t>mėn. – </a:t>
            </a:r>
            <a:r>
              <a:rPr lang="en-US" sz="3000" dirty="0"/>
              <a:t>5,1 % </a:t>
            </a:r>
            <a:r>
              <a:rPr lang="lt-LT" sz="3000" dirty="0"/>
              <a:t>moksleivių </a:t>
            </a:r>
          </a:p>
          <a:p>
            <a:endParaRPr lang="lt-L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28600"/>
            <a:ext cx="7924800" cy="1143000"/>
          </a:xfrm>
        </p:spPr>
        <p:txBody>
          <a:bodyPr>
            <a:normAutofit/>
          </a:bodyPr>
          <a:lstStyle/>
          <a:p>
            <a:r>
              <a:rPr lang="lt-LT" sz="4000" b="1" dirty="0"/>
              <a:t>Amžius ir delinkventinis elgesys</a:t>
            </a:r>
            <a:endParaRPr lang="en-US" sz="40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dirty="0"/>
          </a:p>
          <a:p>
            <a:pPr>
              <a:buNone/>
            </a:pPr>
            <a:endParaRPr lang="lt-LT" sz="1700" dirty="0"/>
          </a:p>
          <a:p>
            <a:pPr>
              <a:buNone/>
            </a:pPr>
            <a:r>
              <a:rPr lang="lt-LT" sz="1800" dirty="0"/>
              <a:t>χ</a:t>
            </a:r>
            <a:r>
              <a:rPr lang="lt-LT" sz="1800" baseline="30000" dirty="0"/>
              <a:t>2 </a:t>
            </a:r>
            <a:r>
              <a:rPr lang="lt-LT" sz="1800" dirty="0"/>
              <a:t>testas, *p ≤ 0,05; χ</a:t>
            </a:r>
            <a:r>
              <a:rPr lang="lt-LT" sz="1800" baseline="30000" dirty="0"/>
              <a:t>2 </a:t>
            </a:r>
            <a:r>
              <a:rPr lang="lt-LT" sz="1800" dirty="0"/>
              <a:t>testas, **p ≤ 0,01</a:t>
            </a:r>
            <a:endParaRPr lang="en-US" sz="1800" dirty="0"/>
          </a:p>
          <a:p>
            <a:pPr>
              <a:buNone/>
            </a:pPr>
            <a:endParaRPr lang="lt-LT" sz="1200" dirty="0"/>
          </a:p>
          <a:p>
            <a:r>
              <a:rPr lang="lt-LT" sz="1800" b="1" dirty="0"/>
              <a:t>Vagystės</a:t>
            </a:r>
            <a:r>
              <a:rPr lang="lt-LT" sz="1800" dirty="0"/>
              <a:t>: vagystė iš automobilio, atviroji vagystė, vagystė įsibraunant į patalpas, dviračio vagystė, motociklo, automobilio vagystė.</a:t>
            </a:r>
          </a:p>
          <a:p>
            <a:r>
              <a:rPr lang="lt-LT" sz="1800" b="1" dirty="0"/>
              <a:t>Smurtinio pobūdžio elgesys</a:t>
            </a:r>
            <a:r>
              <a:rPr lang="lt-LT" sz="1800" dirty="0"/>
              <a:t>: plėšimas, ginklo nešiojimas, grupinės muštynės, kūno sužalojimas, žiaurus elgesys su gyvūnais. </a:t>
            </a:r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" y="1524000"/>
            <a:ext cx="777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2051</TotalTime>
  <Words>1160</Words>
  <Application>Microsoft Office PowerPoint</Application>
  <PresentationFormat>Demonstracija ekrane (4:3)</PresentationFormat>
  <Paragraphs>229</Paragraphs>
  <Slides>27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27</vt:i4>
      </vt:variant>
    </vt:vector>
  </HeadingPairs>
  <TitlesOfParts>
    <vt:vector size="28" baseType="lpstr">
      <vt:lpstr>Office Theme</vt:lpstr>
      <vt:lpstr>7-9 klasių moksleivių delinkventinis elgesys Lietuvoje</vt:lpstr>
      <vt:lpstr>ISRD – International Self-Report Delinquency Study</vt:lpstr>
      <vt:lpstr>Tyrimo metodika, atranka ir tiriamieji</vt:lpstr>
      <vt:lpstr>ISRD tyrimo schema</vt:lpstr>
      <vt:lpstr>Klausimai</vt:lpstr>
      <vt:lpstr>Delinkventinio elgesio paplitimas</vt:lpstr>
      <vt:lpstr>Delinkventinio elgesio paplitimas  pagal atskirus pažeidimus</vt:lpstr>
      <vt:lpstr>Kontaktas su policija</vt:lpstr>
      <vt:lpstr>Amžius ir delinkventinis elgesys</vt:lpstr>
      <vt:lpstr>Lytis ir delinkventinis elgesys</vt:lpstr>
      <vt:lpstr>Kontaktas su policija</vt:lpstr>
      <vt:lpstr>Gyvenamoji vieta ir  delinkventinis elgesys</vt:lpstr>
      <vt:lpstr>Kontaktas su policija</vt:lpstr>
      <vt:lpstr>Delinkvencijos ir viktimizacijos sąsajos (1)</vt:lpstr>
      <vt:lpstr>Delinkvencijos ir viktimizacijos sąsajos (2)</vt:lpstr>
      <vt:lpstr>ISRD-2 ir ISRD-3 palyginimas (1)</vt:lpstr>
      <vt:lpstr>ISRD-2 ir ISRD-3 palyginimas (2)</vt:lpstr>
      <vt:lpstr>ISRD-2 ir ISRD-3 palyginimas (3)</vt:lpstr>
      <vt:lpstr>Delinkventinio elgesio paplitimas šešių ES šalių sostinėse (%)</vt:lpstr>
      <vt:lpstr>Labiausiai paplitę teisės pažeidimai tarp moksleivių šešių ES valstybių sostinėse</vt:lpstr>
      <vt:lpstr>Viktimizacijos patirtis šešių ES šalių sostinėse (%)</vt:lpstr>
      <vt:lpstr>Teigiamas požiūris į smurtinį elgesį tarp šešių ES valstybių sostinių moksleivių, % pagal skalę</vt:lpstr>
      <vt:lpstr>Teigiamas požiūris į smurtą</vt:lpstr>
      <vt:lpstr>Išvados (1)</vt:lpstr>
      <vt:lpstr>Išvados (2)</vt:lpstr>
      <vt:lpstr>Išvados (3)</vt:lpstr>
      <vt:lpstr>Dėkojame už dėmesį!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12-15 metų amžiaus moksleivių delinkvencinis elgesys Lietuvoje: kiekybinio tyrimo rezultatai</dc:title>
  <dc:creator>PC</dc:creator>
  <cp:lastModifiedBy>User</cp:lastModifiedBy>
  <cp:revision>177</cp:revision>
  <dcterms:created xsi:type="dcterms:W3CDTF">2015-06-28T08:35:12Z</dcterms:created>
  <dcterms:modified xsi:type="dcterms:W3CDTF">2017-01-26T06:37:28Z</dcterms:modified>
</cp:coreProperties>
</file>