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58" r:id="rId2"/>
    <p:sldId id="295" r:id="rId3"/>
    <p:sldId id="279" r:id="rId4"/>
    <p:sldId id="280" r:id="rId5"/>
    <p:sldId id="296" r:id="rId6"/>
    <p:sldId id="297" r:id="rId7"/>
    <p:sldId id="298" r:id="rId8"/>
    <p:sldId id="282"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291" r:id="rId22"/>
    <p:sldId id="274" r:id="rId23"/>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49" d="100"/>
          <a:sy n="49" d="100"/>
        </p:scale>
        <p:origin x="-1674" y="-117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685BFA-FA36-43DA-B640-AC4C60620A76}" type="datetimeFigureOut">
              <a:rPr lang="lt-LT" smtClean="0"/>
              <a:pPr/>
              <a:t>2016-10-24</a:t>
            </a:fld>
            <a:endParaRPr lang="lt-L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E0F124-6FAF-4436-9025-C978F1AF199C}" type="slidenum">
              <a:rPr lang="lt-LT" smtClean="0"/>
              <a:pPr/>
              <a:t>‹#›</a:t>
            </a:fld>
            <a:endParaRPr lang="lt-LT"/>
          </a:p>
        </p:txBody>
      </p:sp>
    </p:spTree>
    <p:extLst>
      <p:ext uri="{BB962C8B-B14F-4D97-AF65-F5344CB8AC3E}">
        <p14:creationId xmlns:p14="http://schemas.microsoft.com/office/powerpoint/2010/main" xmlns="" val="8285519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F66E8B16-0C9E-4270-BF22-7E74354DB951}" type="datetimeFigureOut">
              <a:rPr lang="lt-LT" smtClean="0"/>
              <a:pPr/>
              <a:t>2016-10-24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208CB97-9A6B-4B91-A00F-DD3B6F208D80}" type="slidenum">
              <a:rPr lang="lt-LT" smtClean="0"/>
              <a:pPr/>
              <a:t>‹#›</a:t>
            </a:fld>
            <a:endParaRPr lang="lt-LT"/>
          </a:p>
        </p:txBody>
      </p:sp>
    </p:spTree>
    <p:extLst>
      <p:ext uri="{BB962C8B-B14F-4D97-AF65-F5344CB8AC3E}">
        <p14:creationId xmlns:p14="http://schemas.microsoft.com/office/powerpoint/2010/main" xmlns="" val="148659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F66E8B16-0C9E-4270-BF22-7E74354DB951}" type="datetimeFigureOut">
              <a:rPr lang="lt-LT" smtClean="0"/>
              <a:pPr/>
              <a:t>2016-10-24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208CB97-9A6B-4B91-A00F-DD3B6F208D80}" type="slidenum">
              <a:rPr lang="lt-LT" smtClean="0"/>
              <a:pPr/>
              <a:t>‹#›</a:t>
            </a:fld>
            <a:endParaRPr lang="lt-LT"/>
          </a:p>
        </p:txBody>
      </p:sp>
    </p:spTree>
    <p:extLst>
      <p:ext uri="{BB962C8B-B14F-4D97-AF65-F5344CB8AC3E}">
        <p14:creationId xmlns:p14="http://schemas.microsoft.com/office/powerpoint/2010/main" xmlns="" val="33769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F66E8B16-0C9E-4270-BF22-7E74354DB951}" type="datetimeFigureOut">
              <a:rPr lang="lt-LT" smtClean="0"/>
              <a:pPr/>
              <a:t>2016-10-24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208CB97-9A6B-4B91-A00F-DD3B6F208D80}" type="slidenum">
              <a:rPr lang="lt-LT" smtClean="0"/>
              <a:pPr/>
              <a:t>‹#›</a:t>
            </a:fld>
            <a:endParaRPr lang="lt-LT"/>
          </a:p>
        </p:txBody>
      </p:sp>
    </p:spTree>
    <p:extLst>
      <p:ext uri="{BB962C8B-B14F-4D97-AF65-F5344CB8AC3E}">
        <p14:creationId xmlns:p14="http://schemas.microsoft.com/office/powerpoint/2010/main" xmlns="" val="3739336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F66E8B16-0C9E-4270-BF22-7E74354DB951}" type="datetimeFigureOut">
              <a:rPr lang="lt-LT" smtClean="0"/>
              <a:pPr/>
              <a:t>2016-10-24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208CB97-9A6B-4B91-A00F-DD3B6F208D80}" type="slidenum">
              <a:rPr lang="lt-LT" smtClean="0"/>
              <a:pPr/>
              <a:t>‹#›</a:t>
            </a:fld>
            <a:endParaRPr lang="lt-LT"/>
          </a:p>
        </p:txBody>
      </p:sp>
    </p:spTree>
    <p:extLst>
      <p:ext uri="{BB962C8B-B14F-4D97-AF65-F5344CB8AC3E}">
        <p14:creationId xmlns:p14="http://schemas.microsoft.com/office/powerpoint/2010/main" xmlns="" val="1986398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6E8B16-0C9E-4270-BF22-7E74354DB951}" type="datetimeFigureOut">
              <a:rPr lang="lt-LT" smtClean="0"/>
              <a:pPr/>
              <a:t>2016-10-24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208CB97-9A6B-4B91-A00F-DD3B6F208D80}" type="slidenum">
              <a:rPr lang="lt-LT" smtClean="0"/>
              <a:pPr/>
              <a:t>‹#›</a:t>
            </a:fld>
            <a:endParaRPr lang="lt-LT"/>
          </a:p>
        </p:txBody>
      </p:sp>
    </p:spTree>
    <p:extLst>
      <p:ext uri="{BB962C8B-B14F-4D97-AF65-F5344CB8AC3E}">
        <p14:creationId xmlns:p14="http://schemas.microsoft.com/office/powerpoint/2010/main" xmlns="" val="3743191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F66E8B16-0C9E-4270-BF22-7E74354DB951}" type="datetimeFigureOut">
              <a:rPr lang="lt-LT" smtClean="0"/>
              <a:pPr/>
              <a:t>2016-10-24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208CB97-9A6B-4B91-A00F-DD3B6F208D80}" type="slidenum">
              <a:rPr lang="lt-LT" smtClean="0"/>
              <a:pPr/>
              <a:t>‹#›</a:t>
            </a:fld>
            <a:endParaRPr lang="lt-LT"/>
          </a:p>
        </p:txBody>
      </p:sp>
    </p:spTree>
    <p:extLst>
      <p:ext uri="{BB962C8B-B14F-4D97-AF65-F5344CB8AC3E}">
        <p14:creationId xmlns:p14="http://schemas.microsoft.com/office/powerpoint/2010/main" xmlns="" val="314504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fld id="{F66E8B16-0C9E-4270-BF22-7E74354DB951}" type="datetimeFigureOut">
              <a:rPr lang="lt-LT" smtClean="0"/>
              <a:pPr/>
              <a:t>2016-10-24</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4208CB97-9A6B-4B91-A00F-DD3B6F208D80}" type="slidenum">
              <a:rPr lang="lt-LT" smtClean="0"/>
              <a:pPr/>
              <a:t>‹#›</a:t>
            </a:fld>
            <a:endParaRPr lang="lt-LT"/>
          </a:p>
        </p:txBody>
      </p:sp>
    </p:spTree>
    <p:extLst>
      <p:ext uri="{BB962C8B-B14F-4D97-AF65-F5344CB8AC3E}">
        <p14:creationId xmlns:p14="http://schemas.microsoft.com/office/powerpoint/2010/main" xmlns="" val="196818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F66E8B16-0C9E-4270-BF22-7E74354DB951}" type="datetimeFigureOut">
              <a:rPr lang="lt-LT" smtClean="0"/>
              <a:pPr/>
              <a:t>2016-10-24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4208CB97-9A6B-4B91-A00F-DD3B6F208D80}" type="slidenum">
              <a:rPr lang="lt-LT" smtClean="0"/>
              <a:pPr/>
              <a:t>‹#›</a:t>
            </a:fld>
            <a:endParaRPr lang="lt-LT"/>
          </a:p>
        </p:txBody>
      </p:sp>
    </p:spTree>
    <p:extLst>
      <p:ext uri="{BB962C8B-B14F-4D97-AF65-F5344CB8AC3E}">
        <p14:creationId xmlns:p14="http://schemas.microsoft.com/office/powerpoint/2010/main" xmlns="" val="164457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6E8B16-0C9E-4270-BF22-7E74354DB951}" type="datetimeFigureOut">
              <a:rPr lang="lt-LT" smtClean="0"/>
              <a:pPr/>
              <a:t>2016-10-24</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4208CB97-9A6B-4B91-A00F-DD3B6F208D80}" type="slidenum">
              <a:rPr lang="lt-LT" smtClean="0"/>
              <a:pPr/>
              <a:t>‹#›</a:t>
            </a:fld>
            <a:endParaRPr lang="lt-LT"/>
          </a:p>
        </p:txBody>
      </p:sp>
    </p:spTree>
    <p:extLst>
      <p:ext uri="{BB962C8B-B14F-4D97-AF65-F5344CB8AC3E}">
        <p14:creationId xmlns:p14="http://schemas.microsoft.com/office/powerpoint/2010/main" xmlns="" val="2437786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6E8B16-0C9E-4270-BF22-7E74354DB951}" type="datetimeFigureOut">
              <a:rPr lang="lt-LT" smtClean="0"/>
              <a:pPr/>
              <a:t>2016-10-24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208CB97-9A6B-4B91-A00F-DD3B6F208D80}" type="slidenum">
              <a:rPr lang="lt-LT" smtClean="0"/>
              <a:pPr/>
              <a:t>‹#›</a:t>
            </a:fld>
            <a:endParaRPr lang="lt-LT"/>
          </a:p>
        </p:txBody>
      </p:sp>
    </p:spTree>
    <p:extLst>
      <p:ext uri="{BB962C8B-B14F-4D97-AF65-F5344CB8AC3E}">
        <p14:creationId xmlns:p14="http://schemas.microsoft.com/office/powerpoint/2010/main" xmlns="" val="140731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6E8B16-0C9E-4270-BF22-7E74354DB951}" type="datetimeFigureOut">
              <a:rPr lang="lt-LT" smtClean="0"/>
              <a:pPr/>
              <a:t>2016-10-24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208CB97-9A6B-4B91-A00F-DD3B6F208D80}" type="slidenum">
              <a:rPr lang="lt-LT" smtClean="0"/>
              <a:pPr/>
              <a:t>‹#›</a:t>
            </a:fld>
            <a:endParaRPr lang="lt-LT"/>
          </a:p>
        </p:txBody>
      </p:sp>
    </p:spTree>
    <p:extLst>
      <p:ext uri="{BB962C8B-B14F-4D97-AF65-F5344CB8AC3E}">
        <p14:creationId xmlns:p14="http://schemas.microsoft.com/office/powerpoint/2010/main" xmlns="" val="304976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E8B16-0C9E-4270-BF22-7E74354DB951}" type="datetimeFigureOut">
              <a:rPr lang="lt-LT" smtClean="0"/>
              <a:pPr/>
              <a:t>2016-10-24</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8CB97-9A6B-4B91-A00F-DD3B6F208D80}" type="slidenum">
              <a:rPr lang="lt-LT" smtClean="0"/>
              <a:pPr/>
              <a:t>‹#›</a:t>
            </a:fld>
            <a:endParaRPr lang="lt-LT"/>
          </a:p>
        </p:txBody>
      </p:sp>
    </p:spTree>
    <p:extLst>
      <p:ext uri="{BB962C8B-B14F-4D97-AF65-F5344CB8AC3E}">
        <p14:creationId xmlns:p14="http://schemas.microsoft.com/office/powerpoint/2010/main" xmlns="" val="1810254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a.kasparavicienemok@gmail.com"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4095906"/>
          </a:xfrm>
        </p:spPr>
        <p:txBody>
          <a:bodyPr>
            <a:normAutofit/>
          </a:bodyPr>
          <a:lstStyle/>
          <a:p>
            <a:r>
              <a:rPr lang="lt-LT" dirty="0" smtClean="0"/>
              <a:t/>
            </a:r>
            <a:br>
              <a:rPr lang="lt-LT" dirty="0" smtClean="0"/>
            </a:br>
            <a:r>
              <a:rPr lang="lt-LT" dirty="0" smtClean="0"/>
              <a:t/>
            </a:r>
            <a:br>
              <a:rPr lang="lt-LT" dirty="0" smtClean="0"/>
            </a:br>
            <a:r>
              <a:rPr lang="lt-LT" b="1" dirty="0" smtClean="0">
                <a:solidFill>
                  <a:schemeClr val="accent2">
                    <a:lumMod val="50000"/>
                  </a:schemeClr>
                </a:solidFill>
                <a:latin typeface="Times New Roman" pitchFamily="18" charset="0"/>
                <a:cs typeface="Times New Roman" pitchFamily="18" charset="0"/>
              </a:rPr>
              <a:t>„</a:t>
            </a:r>
            <a:r>
              <a:rPr lang="lt-LT" b="1" dirty="0" smtClean="0">
                <a:solidFill>
                  <a:schemeClr val="accent2">
                    <a:lumMod val="50000"/>
                  </a:schemeClr>
                </a:solidFill>
                <a:latin typeface="Monotype Corsiva" pitchFamily="66" charset="0"/>
              </a:rPr>
              <a:t>Diemedžio </a:t>
            </a:r>
            <a:r>
              <a:rPr lang="lt-LT" b="1" dirty="0" smtClean="0">
                <a:solidFill>
                  <a:schemeClr val="accent2">
                    <a:lumMod val="50000"/>
                  </a:schemeClr>
                </a:solidFill>
                <a:latin typeface="Times New Roman" pitchFamily="18" charset="0"/>
                <a:cs typeface="Times New Roman" pitchFamily="18" charset="0"/>
              </a:rPr>
              <a:t>“</a:t>
            </a:r>
            <a:r>
              <a:rPr lang="lt-LT" b="1" dirty="0" smtClean="0">
                <a:solidFill>
                  <a:schemeClr val="accent2">
                    <a:lumMod val="50000"/>
                  </a:schemeClr>
                </a:solidFill>
                <a:latin typeface="Monotype Corsiva" pitchFamily="66" charset="0"/>
              </a:rPr>
              <a:t> ugdymo centro </a:t>
            </a:r>
            <a:br>
              <a:rPr lang="lt-LT" b="1" dirty="0" smtClean="0">
                <a:solidFill>
                  <a:schemeClr val="accent2">
                    <a:lumMod val="50000"/>
                  </a:schemeClr>
                </a:solidFill>
                <a:latin typeface="Monotype Corsiva" pitchFamily="66" charset="0"/>
              </a:rPr>
            </a:br>
            <a:r>
              <a:rPr lang="lt-LT" b="1" dirty="0" smtClean="0">
                <a:solidFill>
                  <a:schemeClr val="accent2">
                    <a:lumMod val="50000"/>
                  </a:schemeClr>
                </a:solidFill>
                <a:latin typeface="Monotype Corsiva" pitchFamily="66" charset="0"/>
              </a:rPr>
              <a:t> veikla </a:t>
            </a:r>
            <a:r>
              <a:rPr lang="lt-LT" b="1" dirty="0" smtClean="0">
                <a:solidFill>
                  <a:schemeClr val="accent2">
                    <a:lumMod val="50000"/>
                  </a:schemeClr>
                </a:solidFill>
                <a:latin typeface="Monotype Corsiva" pitchFamily="66" charset="0"/>
              </a:rPr>
              <a:t> ir pagalbos teikimo galimybės</a:t>
            </a:r>
            <a:r>
              <a:rPr lang="lt-LT" dirty="0"/>
              <a:t/>
            </a:r>
            <a:br>
              <a:rPr lang="lt-LT" dirty="0"/>
            </a:br>
            <a:endParaRPr lang="lt-LT" sz="4900" b="1" i="1" dirty="0">
              <a:solidFill>
                <a:schemeClr val="accent2">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12378" y="4429132"/>
            <a:ext cx="8229600" cy="1985063"/>
          </a:xfrm>
        </p:spPr>
        <p:txBody>
          <a:bodyPr>
            <a:normAutofit/>
          </a:bodyPr>
          <a:lstStyle/>
          <a:p>
            <a:pPr marL="0" indent="0" algn="r">
              <a:buNone/>
            </a:pPr>
            <a:r>
              <a:rPr lang="lt-LT" sz="2000" dirty="0" smtClean="0">
                <a:latin typeface="Times New Roman" pitchFamily="18" charset="0"/>
                <a:cs typeface="Times New Roman" pitchFamily="18" charset="0"/>
              </a:rPr>
              <a:t>„Diemedžio” ugdymo centro</a:t>
            </a:r>
          </a:p>
          <a:p>
            <a:pPr marL="0" indent="0" algn="r">
              <a:buNone/>
            </a:pPr>
            <a:r>
              <a:rPr lang="lt-LT" sz="2000" dirty="0" smtClean="0">
                <a:latin typeface="Times New Roman" pitchFamily="18" charset="0"/>
                <a:cs typeface="Times New Roman" pitchFamily="18" charset="0"/>
              </a:rPr>
              <a:t>Švietimo pagalbos ir konsultavimo skyriaus vedėja</a:t>
            </a:r>
          </a:p>
          <a:p>
            <a:pPr marL="0" indent="0" algn="r">
              <a:buNone/>
            </a:pPr>
            <a:r>
              <a:rPr lang="lt-LT" sz="2000" dirty="0" smtClean="0">
                <a:latin typeface="Times New Roman" pitchFamily="18" charset="0"/>
                <a:cs typeface="Times New Roman" pitchFamily="18" charset="0"/>
              </a:rPr>
              <a:t>Aurelija Kasparavičienė</a:t>
            </a:r>
          </a:p>
          <a:p>
            <a:pPr algn="r">
              <a:buNone/>
            </a:pPr>
            <a:r>
              <a:rPr lang="es-ES" sz="2000" dirty="0" smtClean="0">
                <a:latin typeface="Times New Roman" pitchFamily="18" charset="0"/>
                <a:cs typeface="Times New Roman" pitchFamily="18" charset="0"/>
              </a:rPr>
              <a:t>Tel. </a:t>
            </a:r>
            <a:r>
              <a:rPr lang="es-ES" sz="2000" dirty="0" err="1" smtClean="0">
                <a:latin typeface="Times New Roman" pitchFamily="18" charset="0"/>
                <a:cs typeface="Times New Roman" pitchFamily="18" charset="0"/>
              </a:rPr>
              <a:t>nr</a:t>
            </a:r>
            <a:r>
              <a:rPr lang="es-ES" sz="2000" dirty="0" smtClean="0">
                <a:latin typeface="Times New Roman" pitchFamily="18" charset="0"/>
                <a:cs typeface="Times New Roman" pitchFamily="18" charset="0"/>
              </a:rPr>
              <a:t>. 8 441 40 388</a:t>
            </a:r>
          </a:p>
          <a:p>
            <a:pPr algn="r">
              <a:buNone/>
            </a:pPr>
            <a:r>
              <a:rPr lang="es-ES" sz="2000" dirty="0" smtClean="0">
                <a:latin typeface="Times New Roman" pitchFamily="18" charset="0"/>
                <a:cs typeface="Times New Roman" pitchFamily="18" charset="0"/>
              </a:rPr>
              <a:t>el. p. </a:t>
            </a:r>
            <a:r>
              <a:rPr lang="es-ES" sz="2000" dirty="0" smtClean="0">
                <a:latin typeface="Times New Roman" pitchFamily="18" charset="0"/>
                <a:cs typeface="Times New Roman" pitchFamily="18" charset="0"/>
                <a:hlinkClick r:id="rId2"/>
              </a:rPr>
              <a:t>a.kasparavicienemok@gmail.com</a:t>
            </a:r>
            <a:endParaRPr lang="es-ES" sz="2000" dirty="0" smtClean="0">
              <a:latin typeface="Times New Roman" pitchFamily="18" charset="0"/>
              <a:cs typeface="Times New Roman" pitchFamily="18" charset="0"/>
            </a:endParaRPr>
          </a:p>
          <a:p>
            <a:pPr marL="0" indent="0" algn="r">
              <a:buNone/>
            </a:pPr>
            <a:endParaRPr lang="lt-LT" sz="2000" dirty="0">
              <a:latin typeface="Times New Roman" pitchFamily="18" charset="0"/>
              <a:cs typeface="Times New Roman" pitchFamily="18" charset="0"/>
            </a:endParaRPr>
          </a:p>
        </p:txBody>
      </p:sp>
      <p:pic>
        <p:nvPicPr>
          <p:cNvPr id="4" name="Picture 3" descr="C:\Users\Socialine pedagoge\Desktop\5716587_orig.jpg"/>
          <p:cNvPicPr/>
          <p:nvPr/>
        </p:nvPicPr>
        <p:blipFill>
          <a:blip r:embed="rId3">
            <a:extLst>
              <a:ext uri="{BEBA8EAE-BF5A-486C-A8C5-ECC9F3942E4B}">
                <a14:imgProps xmlns:a14="http://schemas.microsoft.com/office/drawing/2010/main" xmlns="">
                  <a14:imgLayer r:embed="rId4">
                    <a14:imgEffect>
                      <a14:saturation sat="66000"/>
                    </a14:imgEffect>
                  </a14:imgLayer>
                </a14:imgProps>
              </a:ext>
              <a:ext uri="{28A0092B-C50C-407E-A947-70E740481C1C}">
                <a14:useLocalDpi xmlns:a14="http://schemas.microsoft.com/office/drawing/2010/main" xmlns="" val="0"/>
              </a:ext>
            </a:extLst>
          </a:blip>
          <a:srcRect/>
          <a:stretch>
            <a:fillRect/>
          </a:stretch>
        </p:blipFill>
        <p:spPr bwMode="auto">
          <a:xfrm>
            <a:off x="3563888" y="476672"/>
            <a:ext cx="1926580" cy="1313428"/>
          </a:xfrm>
          <a:prstGeom prst="rect">
            <a:avLst/>
          </a:prstGeom>
          <a:noFill/>
          <a:ln>
            <a:noFill/>
          </a:ln>
        </p:spPr>
      </p:pic>
    </p:spTree>
    <p:extLst>
      <p:ext uri="{BB962C8B-B14F-4D97-AF65-F5344CB8AC3E}">
        <p14:creationId xmlns:p14="http://schemas.microsoft.com/office/powerpoint/2010/main" xmlns="" val="2501260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ntraštė 1"/>
          <p:cNvSpPr>
            <a:spLocks noGrp="1"/>
          </p:cNvSpPr>
          <p:nvPr>
            <p:ph type="title"/>
          </p:nvPr>
        </p:nvSpPr>
        <p:spPr/>
        <p:txBody>
          <a:bodyPr/>
          <a:lstStyle/>
          <a:p>
            <a:pPr eaLnBrk="1" hangingPunct="1"/>
            <a:endParaRPr lang="lt-LT" altLang="lt-LT" smtClean="0"/>
          </a:p>
        </p:txBody>
      </p:sp>
      <p:pic>
        <p:nvPicPr>
          <p:cNvPr id="8" name="Content Placeholder 7" descr="Desktop.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ntraštė 1"/>
          <p:cNvSpPr>
            <a:spLocks noGrp="1"/>
          </p:cNvSpPr>
          <p:nvPr>
            <p:ph type="title"/>
          </p:nvPr>
        </p:nvSpPr>
        <p:spPr/>
        <p:txBody>
          <a:bodyPr>
            <a:normAutofit fontScale="90000"/>
          </a:bodyPr>
          <a:lstStyle/>
          <a:p>
            <a:r>
              <a:rPr lang="lt-LT" altLang="lt-LT" b="1" dirty="0" smtClean="0">
                <a:solidFill>
                  <a:schemeClr val="accent2">
                    <a:lumMod val="50000"/>
                  </a:schemeClr>
                </a:solidFill>
                <a:latin typeface="Times New Roman" pitchFamily="18" charset="0"/>
                <a:cs typeface="Times New Roman" pitchFamily="18" charset="0"/>
              </a:rPr>
              <a:t>Multisensorinė (šviesos) terapija</a:t>
            </a:r>
            <a:r>
              <a:rPr lang="lt-LT" altLang="lt-LT" b="1" dirty="0" smtClean="0">
                <a:latin typeface="Times New Roman" pitchFamily="18" charset="0"/>
                <a:cs typeface="Times New Roman" pitchFamily="18" charset="0"/>
              </a:rPr>
              <a:t/>
            </a:r>
            <a:br>
              <a:rPr lang="lt-LT" altLang="lt-LT" b="1" dirty="0" smtClean="0">
                <a:latin typeface="Times New Roman" pitchFamily="18" charset="0"/>
                <a:cs typeface="Times New Roman" pitchFamily="18" charset="0"/>
              </a:rPr>
            </a:br>
            <a:endParaRPr lang="lt-LT" altLang="lt-LT" dirty="0" smtClean="0"/>
          </a:p>
        </p:txBody>
      </p:sp>
      <p:sp>
        <p:nvSpPr>
          <p:cNvPr id="11267" name="Turinio vietos rezervavimo ženklas 2"/>
          <p:cNvSpPr>
            <a:spLocks noGrp="1"/>
          </p:cNvSpPr>
          <p:nvPr>
            <p:ph idx="1"/>
          </p:nvPr>
        </p:nvSpPr>
        <p:spPr>
          <a:xfrm>
            <a:off x="395288" y="1268413"/>
            <a:ext cx="8229600" cy="4814887"/>
          </a:xfrm>
        </p:spPr>
        <p:txBody>
          <a:bodyPr>
            <a:normAutofit lnSpcReduction="10000"/>
          </a:bodyPr>
          <a:lstStyle/>
          <a:p>
            <a:pPr algn="just">
              <a:buNone/>
            </a:pPr>
            <a:r>
              <a:rPr lang="lt-LT" altLang="lt-LT" sz="2800" dirty="0" smtClean="0">
                <a:latin typeface="Times New Roman" pitchFamily="18" charset="0"/>
                <a:cs typeface="Times New Roman" pitchFamily="18" charset="0"/>
              </a:rPr>
              <a:t>		Multisensorinių priemonių naudojimas, padeda stimuliuoti visus mokinių pojūčius. Šalia kitų konsultavimo technikų padeda  pasiekti greitesnį ir efektyvesnį vaiko psichinės būsenos stabilizavimą. Konsultacijų metu tokioje aplinkoje mokinio pasitikėjimo ir atsipalaidavimo pojūčiai yra kuriami per palankią aplinką. </a:t>
            </a:r>
          </a:p>
          <a:p>
            <a:pPr algn="just">
              <a:buNone/>
            </a:pPr>
            <a:r>
              <a:rPr lang="lt-LT" altLang="lt-LT" sz="2800" dirty="0" smtClean="0">
                <a:latin typeface="Times New Roman" pitchFamily="18" charset="0"/>
                <a:cs typeface="Times New Roman" pitchFamily="18" charset="0"/>
              </a:rPr>
              <a:t>        Naudojamos priemonės: begalybės tunelis, šviesos skaidulos, spalvotų burbulų vamzdis, žvaigždėtas kilimas, 8 spalvų belaidis pultas, Fi LED žibintas, šviesos šaltinis ir kt.</a:t>
            </a:r>
          </a:p>
        </p:txBody>
      </p:sp>
      <p:pic>
        <p:nvPicPr>
          <p:cNvPr id="4" name="Picture 3" descr="C:\Users\Socialine pedagoge\Desktop\5716587_orig.jpg"/>
          <p:cNvPicPr/>
          <p:nvPr/>
        </p:nvPicPr>
        <p:blipFill>
          <a:blip r:embed="rId2">
            <a:extLst>
              <a:ext uri="{BEBA8EAE-BF5A-486C-A8C5-ECC9F3942E4B}">
                <a14:imgProps xmlns:a14="http://schemas.microsoft.com/office/drawing/2010/main" xmlns="">
                  <a14:imgLayer r:embed="">
                    <a14:imgEffect>
                      <a14:saturation sat="66000"/>
                    </a14:imgEffect>
                  </a14:imgLayer>
                </a14:imgProps>
              </a:ext>
              <a:ext uri="{28A0092B-C50C-407E-A947-70E740481C1C}">
                <a14:useLocalDpi xmlns:a14="http://schemas.microsoft.com/office/drawing/2010/main" xmlns="" val="0"/>
              </a:ext>
            </a:extLst>
          </a:blip>
          <a:srcRect/>
          <a:stretch>
            <a:fillRect/>
          </a:stretch>
        </p:blipFill>
        <p:spPr bwMode="auto">
          <a:xfrm>
            <a:off x="7429520" y="5572140"/>
            <a:ext cx="1296144" cy="88138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ntraštė 1"/>
          <p:cNvSpPr>
            <a:spLocks noGrp="1"/>
          </p:cNvSpPr>
          <p:nvPr>
            <p:ph type="title"/>
          </p:nvPr>
        </p:nvSpPr>
        <p:spPr/>
        <p:txBody>
          <a:bodyPr/>
          <a:lstStyle/>
          <a:p>
            <a:pPr eaLnBrk="1" hangingPunct="1"/>
            <a:endParaRPr lang="lt-LT" altLang="lt-LT" smtClean="0"/>
          </a:p>
        </p:txBody>
      </p:sp>
      <p:pic>
        <p:nvPicPr>
          <p:cNvPr id="6" name="Content Placeholder 5" descr="Desktop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ntraštė 1"/>
          <p:cNvSpPr>
            <a:spLocks noGrp="1"/>
          </p:cNvSpPr>
          <p:nvPr>
            <p:ph type="title"/>
          </p:nvPr>
        </p:nvSpPr>
        <p:spPr/>
        <p:txBody>
          <a:bodyPr/>
          <a:lstStyle/>
          <a:p>
            <a:pPr eaLnBrk="1" hangingPunct="1"/>
            <a:endParaRPr lang="lt-LT" altLang="lt-LT" dirty="0" smtClean="0"/>
          </a:p>
        </p:txBody>
      </p:sp>
      <p:pic>
        <p:nvPicPr>
          <p:cNvPr id="9" name="Content Placeholder 8" descr="Desktop2.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smtClean="0">
                <a:solidFill>
                  <a:schemeClr val="accent2">
                    <a:lumMod val="50000"/>
                  </a:schemeClr>
                </a:solidFill>
                <a:latin typeface="Times New Roman" pitchFamily="18" charset="0"/>
                <a:cs typeface="Times New Roman" pitchFamily="18" charset="0"/>
              </a:rPr>
              <a:t>Šokio ir judesio terapija</a:t>
            </a:r>
            <a:endParaRPr lang="lt-LT" b="1" dirty="0">
              <a:solidFill>
                <a:schemeClr val="accent2">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algn="just">
              <a:buNone/>
            </a:pPr>
            <a:r>
              <a:rPr lang="lt-LT" dirty="0" smtClean="0">
                <a:latin typeface="Times New Roman" pitchFamily="18" charset="0"/>
                <a:cs typeface="Times New Roman" pitchFamily="18" charset="0"/>
              </a:rPr>
              <a:t>       Šokio ir judesio pagalba galim</a:t>
            </a:r>
            <a:r>
              <a:rPr lang="en-US" dirty="0" smtClean="0">
                <a:latin typeface="Times New Roman" pitchFamily="18" charset="0"/>
                <a:cs typeface="Times New Roman" pitchFamily="18" charset="0"/>
              </a:rPr>
              <a:t>a</a:t>
            </a:r>
            <a:r>
              <a:rPr lang="lt-LT" dirty="0" smtClean="0">
                <a:latin typeface="Times New Roman" pitchFamily="18" charset="0"/>
                <a:cs typeface="Times New Roman" pitchFamily="18" charset="0"/>
              </a:rPr>
              <a:t> mokiniui padėti valdyti savo elgesį, mintis ir emocijas.</a:t>
            </a:r>
          </a:p>
          <a:p>
            <a:pPr algn="just">
              <a:buNone/>
            </a:pPr>
            <a:r>
              <a:rPr lang="lt-LT" dirty="0" smtClean="0">
                <a:latin typeface="Times New Roman" pitchFamily="18" charset="0"/>
                <a:cs typeface="Times New Roman" pitchFamily="18" charset="0"/>
              </a:rPr>
              <a:t>       Užsiėmimų metu mokiniams taikomi įvairūs metodai: kūrybinės užduotys, improvizacija pagal muziką, vaidybiniai ir muzikiniai žaidimai, refleksija. Aptariamos emocijos ir išgyvenimai užduočių metu.</a:t>
            </a:r>
          </a:p>
          <a:p>
            <a:pPr algn="just">
              <a:buNone/>
            </a:pPr>
            <a:r>
              <a:rPr lang="lt-LT" dirty="0" smtClean="0">
                <a:latin typeface="Times New Roman" pitchFamily="18" charset="0"/>
                <a:cs typeface="Times New Roman" pitchFamily="18" charset="0"/>
              </a:rPr>
              <a:t>		Užsiėmimų metu naudojama Opti Music sistema, kuri atveria visiškai naują pasaulį vaikų pojūčiams. Tai unikali vaizdo ir garso sistema, kurią naudojant spalvotais šviesos spinduliais galima žaisti, judesių pagalba sukelti garsą. Ji – lyg muzikos instrumentas, kuriuo galima groti judesiais. Programos yra įdomios, įvairių sudėtingumo lygių.</a:t>
            </a:r>
          </a:p>
          <a:p>
            <a:pPr algn="just">
              <a:buNone/>
            </a:pPr>
            <a:endParaRPr lang="lt-LT" dirty="0" smtClean="0"/>
          </a:p>
          <a:p>
            <a:endParaRPr lang="lt-LT" dirty="0"/>
          </a:p>
        </p:txBody>
      </p:sp>
      <p:pic>
        <p:nvPicPr>
          <p:cNvPr id="4" name="Picture 3" descr="C:\Users\Socialine pedagoge\Desktop\5716587_orig.jpg"/>
          <p:cNvPicPr/>
          <p:nvPr/>
        </p:nvPicPr>
        <p:blipFill>
          <a:blip r:embed="rId2">
            <a:extLst>
              <a:ext uri="{BEBA8EAE-BF5A-486C-A8C5-ECC9F3942E4B}">
                <a14:imgProps xmlns:a14="http://schemas.microsoft.com/office/drawing/2010/main" xmlns="">
                  <a14:imgLayer r:embed="">
                    <a14:imgEffect>
                      <a14:saturation sat="66000"/>
                    </a14:imgEffect>
                  </a14:imgLayer>
                </a14:imgProps>
              </a:ext>
              <a:ext uri="{28A0092B-C50C-407E-A947-70E740481C1C}">
                <a14:useLocalDpi xmlns:a14="http://schemas.microsoft.com/office/drawing/2010/main" xmlns="" val="0"/>
              </a:ext>
            </a:extLst>
          </a:blip>
          <a:srcRect/>
          <a:stretch>
            <a:fillRect/>
          </a:stretch>
        </p:blipFill>
        <p:spPr bwMode="auto">
          <a:xfrm>
            <a:off x="7429520" y="5572140"/>
            <a:ext cx="1296144" cy="88138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783" y="299445"/>
            <a:ext cx="8992086" cy="6357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737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428605"/>
            <a:ext cx="7772400" cy="714379"/>
          </a:xfrm>
        </p:spPr>
        <p:txBody>
          <a:bodyPr>
            <a:normAutofit fontScale="90000"/>
          </a:bodyPr>
          <a:lstStyle/>
          <a:p>
            <a:r>
              <a:rPr lang="lt-LT" b="1" dirty="0" smtClean="0">
                <a:solidFill>
                  <a:schemeClr val="accent2">
                    <a:lumMod val="50000"/>
                  </a:schemeClr>
                </a:solidFill>
                <a:latin typeface="Times New Roman" pitchFamily="18" charset="0"/>
                <a:cs typeface="Times New Roman" pitchFamily="18" charset="0"/>
              </a:rPr>
              <a:t>Hidroterapija </a:t>
            </a:r>
            <a:endParaRPr lang="lt-LT" b="1" dirty="0">
              <a:solidFill>
                <a:schemeClr val="accent2">
                  <a:lumMod val="50000"/>
                </a:schemeClr>
              </a:solidFill>
              <a:latin typeface="Times New Roman" pitchFamily="18" charset="0"/>
              <a:cs typeface="Times New Roman" pitchFamily="18" charset="0"/>
            </a:endParaRPr>
          </a:p>
        </p:txBody>
      </p:sp>
      <p:sp>
        <p:nvSpPr>
          <p:cNvPr id="3" name="Subtitle 2"/>
          <p:cNvSpPr>
            <a:spLocks noGrp="1"/>
          </p:cNvSpPr>
          <p:nvPr>
            <p:ph type="subTitle" idx="1"/>
          </p:nvPr>
        </p:nvSpPr>
        <p:spPr>
          <a:xfrm>
            <a:off x="928662" y="1357298"/>
            <a:ext cx="7643866" cy="5286412"/>
          </a:xfrm>
        </p:spPr>
        <p:txBody>
          <a:bodyPr>
            <a:normAutofit/>
          </a:bodyPr>
          <a:lstStyle/>
          <a:p>
            <a:pPr algn="just"/>
            <a:r>
              <a:rPr lang="lt-LT" sz="2000" dirty="0" smtClean="0">
                <a:solidFill>
                  <a:schemeClr val="tx1"/>
                </a:solidFill>
                <a:latin typeface="Times New Roman" pitchFamily="18" charset="0"/>
                <a:cs typeface="Times New Roman" pitchFamily="18" charset="0"/>
              </a:rPr>
              <a:t>	</a:t>
            </a:r>
            <a:r>
              <a:rPr lang="lt-LT" sz="2800" dirty="0" smtClean="0">
                <a:solidFill>
                  <a:schemeClr val="tx1"/>
                </a:solidFill>
                <a:latin typeface="Times New Roman" pitchFamily="18" charset="0"/>
                <a:cs typeface="Times New Roman" pitchFamily="18" charset="0"/>
              </a:rPr>
              <a:t>Mokinius dažnai apima nerimas ir (ar) liūdnos nuotaikos, jaučiasi nelaimingi, būdinga prislėgta nuotaika, vandens procedūros padeda geriau jaustis, leidžia valdyti emocijas. Mokiniui suteikiama galimybė pabūti atskiroje patalpoje nuo kitų mokinių, nusiraminti, atsipalaiduoti. Hidroterapija mažina somatinius skausmus, kurie neretai lemia mokinio netinkamą elgesį.</a:t>
            </a:r>
          </a:p>
          <a:p>
            <a:pPr algn="just"/>
            <a:r>
              <a:rPr lang="lt-LT" sz="2800" dirty="0" smtClean="0">
                <a:solidFill>
                  <a:schemeClr val="tx1"/>
                </a:solidFill>
                <a:latin typeface="Times New Roman" pitchFamily="18" charset="0"/>
                <a:cs typeface="Times New Roman" pitchFamily="18" charset="0"/>
              </a:rPr>
              <a:t>	Naudojamos priemonės: automatinė gydomoji masažinė vonia, burbulinio masažo vonia, aromatinė vonia. </a:t>
            </a:r>
          </a:p>
          <a:p>
            <a:pPr algn="just">
              <a:buFont typeface="Arial" pitchFamily="34" charset="0"/>
              <a:buChar char="•"/>
            </a:pPr>
            <a:endParaRPr lang="lt-LT" dirty="0" smtClean="0">
              <a:solidFill>
                <a:schemeClr val="tx1"/>
              </a:solidFill>
            </a:endParaRPr>
          </a:p>
          <a:p>
            <a:pPr algn="just">
              <a:buFont typeface="Arial" pitchFamily="34" charset="0"/>
              <a:buChar char="•"/>
            </a:pPr>
            <a:endParaRPr lang="lt-LT" dirty="0">
              <a:solidFill>
                <a:schemeClr val="tx1"/>
              </a:solidFill>
            </a:endParaRPr>
          </a:p>
        </p:txBody>
      </p:sp>
      <p:pic>
        <p:nvPicPr>
          <p:cNvPr id="4" name="Picture 3" descr="C:\Users\Socialine pedagoge\Desktop\5716587_orig.jpg"/>
          <p:cNvPicPr/>
          <p:nvPr/>
        </p:nvPicPr>
        <p:blipFill>
          <a:blip r:embed="rId2">
            <a:extLst>
              <a:ext uri="{BEBA8EAE-BF5A-486C-A8C5-ECC9F3942E4B}">
                <a14:imgProps xmlns:a14="http://schemas.microsoft.com/office/drawing/2010/main" xmlns="">
                  <a14:imgLayer r:embed="">
                    <a14:imgEffect>
                      <a14:saturation sat="66000"/>
                    </a14:imgEffect>
                  </a14:imgLayer>
                </a14:imgProps>
              </a:ext>
              <a:ext uri="{28A0092B-C50C-407E-A947-70E740481C1C}">
                <a14:useLocalDpi xmlns:a14="http://schemas.microsoft.com/office/drawing/2010/main" xmlns="" val="0"/>
              </a:ext>
            </a:extLst>
          </a:blip>
          <a:srcRect/>
          <a:stretch>
            <a:fillRect/>
          </a:stretch>
        </p:blipFill>
        <p:spPr bwMode="auto">
          <a:xfrm>
            <a:off x="6929454" y="5715016"/>
            <a:ext cx="1556246" cy="751614"/>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b="1" dirty="0">
              <a:solidFill>
                <a:schemeClr val="accent2">
                  <a:lumMod val="50000"/>
                </a:schemeClr>
              </a:solidFill>
              <a:latin typeface="Times New Roman" pitchFamily="18" charset="0"/>
              <a:cs typeface="Times New Roman" pitchFamily="18" charset="0"/>
            </a:endParaRPr>
          </a:p>
        </p:txBody>
      </p:sp>
      <p:pic>
        <p:nvPicPr>
          <p:cNvPr id="1027" name="Picture 3" descr="C:\Users\Antras2\Desktop\nuotraukos\foto\2015-01-16\DSC00340.JPG"/>
          <p:cNvPicPr>
            <a:picLocks noChangeAspect="1" noChangeArrowheads="1"/>
          </p:cNvPicPr>
          <p:nvPr/>
        </p:nvPicPr>
        <p:blipFill>
          <a:blip r:embed="rId2" cstate="print"/>
          <a:srcRect/>
          <a:stretch>
            <a:fillRect/>
          </a:stretch>
        </p:blipFill>
        <p:spPr bwMode="auto">
          <a:xfrm>
            <a:off x="15073386" y="7358090"/>
            <a:ext cx="15674976" cy="4878349"/>
          </a:xfrm>
          <a:prstGeom prst="rect">
            <a:avLst/>
          </a:prstGeom>
          <a:noFill/>
        </p:spPr>
      </p:pic>
      <p:pic>
        <p:nvPicPr>
          <p:cNvPr id="8" name="Content Placeholder 7" descr="Desktop3.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t-LT" sz="3600" b="1" dirty="0" smtClean="0">
                <a:solidFill>
                  <a:schemeClr val="accent2">
                    <a:lumMod val="50000"/>
                  </a:schemeClr>
                </a:solidFill>
                <a:latin typeface="Times New Roman" panose="02020603050405020304" pitchFamily="18" charset="0"/>
                <a:cs typeface="Times New Roman" panose="02020603050405020304" pitchFamily="18" charset="0"/>
              </a:rPr>
              <a:t>Terapijų ir sensorinės integracijos nauda:</a:t>
            </a:r>
            <a:endParaRPr lang="lt-LT" sz="36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71472" y="1214422"/>
            <a:ext cx="8229600" cy="4929222"/>
          </a:xfrm>
        </p:spPr>
        <p:txBody>
          <a:bodyPr>
            <a:normAutofit fontScale="92500" lnSpcReduction="20000"/>
          </a:bodyPr>
          <a:lstStyle/>
          <a:p>
            <a:endParaRPr lang="lt-LT" dirty="0" smtClean="0">
              <a:latin typeface="Times New Roman" panose="02020603050405020304" pitchFamily="18" charset="0"/>
              <a:cs typeface="Times New Roman" panose="02020603050405020304" pitchFamily="18" charset="0"/>
            </a:endParaRPr>
          </a:p>
          <a:p>
            <a:pPr algn="just">
              <a:buNone/>
            </a:pPr>
            <a:r>
              <a:rPr lang="lt-LT" dirty="0" smtClean="0">
                <a:latin typeface="Times New Roman" panose="02020603050405020304" pitchFamily="18" charset="0"/>
                <a:cs typeface="Times New Roman" panose="02020603050405020304" pitchFamily="18" charset="0"/>
              </a:rPr>
              <a:t>        Stimuliuojami mokinių pojūčiai, gerinami tarpusavio santykiai, mažinamas nerimas, blaškymasis, agresija ir kt. Taikydami terapijas ir sensorinę integraciją pastebime, kad jos padeda mokiniams išsivaduoti nuo slogių minčių, stimuliuoja emocijas, sukelia tam tikras asociacijas, vaizdinius, mokiniai atsipalaiduoja, noriau išsikalba, atsiveria su juo dirbančiam specialistui. Taip pat terapijų metu dirbantiems specialistams lengviau atpažinti vaiko emocinę būseną ir nukreipti darbą tikslinga linkme.  </a:t>
            </a:r>
          </a:p>
          <a:p>
            <a:endParaRPr lang="lt-LT" dirty="0">
              <a:latin typeface="Times New Roman" panose="02020603050405020304" pitchFamily="18" charset="0"/>
              <a:cs typeface="Times New Roman" panose="02020603050405020304" pitchFamily="18" charset="0"/>
            </a:endParaRPr>
          </a:p>
          <a:p>
            <a:endParaRPr lang="lt-LT" dirty="0">
              <a:latin typeface="Times New Roman" panose="02020603050405020304" pitchFamily="18" charset="0"/>
              <a:cs typeface="Times New Roman" panose="02020603050405020304" pitchFamily="18" charset="0"/>
            </a:endParaRPr>
          </a:p>
          <a:p>
            <a:endParaRPr lang="lt-LT" dirty="0">
              <a:latin typeface="Times New Roman" panose="02020603050405020304" pitchFamily="18" charset="0"/>
              <a:cs typeface="Times New Roman" panose="02020603050405020304" pitchFamily="18" charset="0"/>
            </a:endParaRPr>
          </a:p>
          <a:p>
            <a:endParaRPr lang="lt-LT" dirty="0" smtClean="0">
              <a:latin typeface="Times New Roman" panose="02020603050405020304" pitchFamily="18" charset="0"/>
              <a:cs typeface="Times New Roman" panose="02020603050405020304" pitchFamily="18" charset="0"/>
            </a:endParaRPr>
          </a:p>
        </p:txBody>
      </p:sp>
      <p:pic>
        <p:nvPicPr>
          <p:cNvPr id="4" name="Picture 3" descr="C:\Users\Socialine pedagoge\Desktop\5716587_orig.jpg"/>
          <p:cNvPicPr/>
          <p:nvPr/>
        </p:nvPicPr>
        <p:blipFill>
          <a:blip r:embed="rId2">
            <a:extLst>
              <a:ext uri="{BEBA8EAE-BF5A-486C-A8C5-ECC9F3942E4B}">
                <a14:imgProps xmlns:a14="http://schemas.microsoft.com/office/drawing/2010/main" xmlns="">
                  <a14:imgLayer r:embed="">
                    <a14:imgEffect>
                      <a14:saturation sat="66000"/>
                    </a14:imgEffect>
                  </a14:imgLayer>
                </a14:imgProps>
              </a:ext>
              <a:ext uri="{28A0092B-C50C-407E-A947-70E740481C1C}">
                <a14:useLocalDpi xmlns:a14="http://schemas.microsoft.com/office/drawing/2010/main" xmlns="" val="0"/>
              </a:ext>
            </a:extLst>
          </a:blip>
          <a:srcRect/>
          <a:stretch>
            <a:fillRect/>
          </a:stretch>
        </p:blipFill>
        <p:spPr bwMode="auto">
          <a:xfrm>
            <a:off x="7092280" y="5661248"/>
            <a:ext cx="1296144" cy="881380"/>
          </a:xfrm>
          <a:prstGeom prst="rect">
            <a:avLst/>
          </a:prstGeom>
          <a:noFill/>
          <a:ln>
            <a:noFill/>
          </a:ln>
        </p:spPr>
      </p:pic>
    </p:spTree>
    <p:extLst>
      <p:ext uri="{BB962C8B-B14F-4D97-AF65-F5344CB8AC3E}">
        <p14:creationId xmlns:p14="http://schemas.microsoft.com/office/powerpoint/2010/main" xmlns="" val="3708876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b="1" dirty="0" smtClean="0">
                <a:solidFill>
                  <a:schemeClr val="accent2">
                    <a:lumMod val="50000"/>
                  </a:schemeClr>
                </a:solidFill>
                <a:latin typeface="Times New Roman" pitchFamily="18" charset="0"/>
                <a:cs typeface="Times New Roman" pitchFamily="18" charset="0"/>
              </a:rPr>
              <a:t>Pagalbos organizavimo modeliai (4)</a:t>
            </a:r>
            <a:endParaRPr lang="lt-LT" b="1" dirty="0"/>
          </a:p>
        </p:txBody>
      </p:sp>
      <p:sp>
        <p:nvSpPr>
          <p:cNvPr id="3" name="Content Placeholder 2"/>
          <p:cNvSpPr>
            <a:spLocks noGrp="1"/>
          </p:cNvSpPr>
          <p:nvPr>
            <p:ph idx="1"/>
          </p:nvPr>
        </p:nvSpPr>
        <p:spPr/>
        <p:txBody>
          <a:bodyPr/>
          <a:lstStyle/>
          <a:p>
            <a:r>
              <a:rPr lang="lt-LT" dirty="0" smtClean="0">
                <a:latin typeface="Times New Roman" pitchFamily="18" charset="0"/>
                <a:cs typeface="Times New Roman" pitchFamily="18" charset="0"/>
              </a:rPr>
              <a:t>Medicininis elgesio modeliavimas (elgesio ir emocijų sutrikimai vertinami kaip biologinė ar psichologinė būklė, kuriai valdyti reikalingas medikamentinis gydymas.)</a:t>
            </a:r>
          </a:p>
          <a:p>
            <a:endParaRPr lang="lt-LT" dirty="0">
              <a:latin typeface="Times New Roman" pitchFamily="18" charset="0"/>
              <a:cs typeface="Times New Roman" pitchFamily="18" charset="0"/>
            </a:endParaRPr>
          </a:p>
        </p:txBody>
      </p:sp>
      <p:pic>
        <p:nvPicPr>
          <p:cNvPr id="4" name="Picture 3" descr="C:\Users\Socialine pedagoge\Desktop\5716587_orig.jpg"/>
          <p:cNvPicPr/>
          <p:nvPr/>
        </p:nvPicPr>
        <p:blipFill>
          <a:blip r:embed="rId2">
            <a:extLst>
              <a:ext uri="{BEBA8EAE-BF5A-486C-A8C5-ECC9F3942E4B}">
                <a14:imgProps xmlns:a14="http://schemas.microsoft.com/office/drawing/2010/main" xmlns="">
                  <a14:imgLayer r:embed="rId3">
                    <a14:imgEffect>
                      <a14:saturation sat="66000"/>
                    </a14:imgEffect>
                  </a14:imgLayer>
                </a14:imgProps>
              </a:ext>
              <a:ext uri="{28A0092B-C50C-407E-A947-70E740481C1C}">
                <a14:useLocalDpi xmlns:a14="http://schemas.microsoft.com/office/drawing/2010/main" xmlns="" val="0"/>
              </a:ext>
            </a:extLst>
          </a:blip>
          <a:srcRect/>
          <a:stretch>
            <a:fillRect/>
          </a:stretch>
        </p:blipFill>
        <p:spPr bwMode="auto">
          <a:xfrm>
            <a:off x="6357950" y="5143512"/>
            <a:ext cx="2164230" cy="143803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43000"/>
          </a:xfrm>
        </p:spPr>
        <p:txBody>
          <a:bodyPr>
            <a:normAutofit fontScale="90000"/>
          </a:bodyPr>
          <a:lstStyle/>
          <a:p>
            <a:r>
              <a:rPr lang="lt-LT" sz="3600" b="1" dirty="0" smtClean="0">
                <a:solidFill>
                  <a:schemeClr val="accent2">
                    <a:lumMod val="50000"/>
                  </a:schemeClr>
                </a:solidFill>
                <a:latin typeface="Times New Roman" pitchFamily="18" charset="0"/>
                <a:cs typeface="Times New Roman" pitchFamily="18" charset="0"/>
              </a:rPr>
              <a:t>Į „Diemedžio“ ugdymo centrą nuolatinai priimami mokytis berniukai  (30):</a:t>
            </a:r>
            <a:r>
              <a:rPr lang="lt-LT" b="1" dirty="0" smtClean="0">
                <a:solidFill>
                  <a:schemeClr val="accent2">
                    <a:lumMod val="50000"/>
                  </a:schemeClr>
                </a:solidFill>
                <a:latin typeface="Times New Roman" pitchFamily="18" charset="0"/>
                <a:cs typeface="Times New Roman" pitchFamily="18" charset="0"/>
              </a:rPr>
              <a:t/>
            </a:r>
            <a:br>
              <a:rPr lang="lt-LT" b="1" dirty="0" smtClean="0">
                <a:solidFill>
                  <a:schemeClr val="accent2">
                    <a:lumMod val="50000"/>
                  </a:schemeClr>
                </a:solidFill>
                <a:latin typeface="Times New Roman" pitchFamily="18" charset="0"/>
                <a:cs typeface="Times New Roman" pitchFamily="18" charset="0"/>
              </a:rPr>
            </a:br>
            <a:endParaRPr lang="lt-LT" b="1" dirty="0">
              <a:solidFill>
                <a:schemeClr val="accent2">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lvl="0"/>
            <a:r>
              <a:rPr lang="lt-LT" dirty="0" smtClean="0">
                <a:latin typeface="Times New Roman" pitchFamily="18" charset="0"/>
                <a:cs typeface="Times New Roman" pitchFamily="18" charset="0"/>
              </a:rPr>
              <a:t>turintys didelių ir labai didelių specialiųjų ugdymo/si poreikių;</a:t>
            </a:r>
          </a:p>
          <a:p>
            <a:pPr lvl="0"/>
            <a:r>
              <a:rPr lang="lt-LT" dirty="0" smtClean="0">
                <a:latin typeface="Times New Roman" pitchFamily="18" charset="0"/>
                <a:cs typeface="Times New Roman" pitchFamily="18" charset="0"/>
              </a:rPr>
              <a:t>kuriems gydytojai psichiatrai yra nustatę elgesio ir emocijų sutrikimus pagal TLK-10-AM: </a:t>
            </a:r>
          </a:p>
          <a:p>
            <a:pPr lvl="0">
              <a:buFont typeface="Wingdings" pitchFamily="2" charset="2"/>
              <a:buChar char="Ø"/>
            </a:pPr>
            <a:r>
              <a:rPr lang="lt-LT" dirty="0" smtClean="0">
                <a:latin typeface="Times New Roman" pitchFamily="18" charset="0"/>
                <a:cs typeface="Times New Roman" pitchFamily="18" charset="0"/>
              </a:rPr>
              <a:t>kodas F</a:t>
            </a:r>
            <a:r>
              <a:rPr lang="en-US" dirty="0" smtClean="0">
                <a:latin typeface="Times New Roman" pitchFamily="18" charset="0"/>
                <a:cs typeface="Times New Roman" pitchFamily="18" charset="0"/>
              </a:rPr>
              <a:t> </a:t>
            </a:r>
            <a:r>
              <a:rPr lang="lt-LT" dirty="0" smtClean="0">
                <a:latin typeface="Times New Roman" pitchFamily="18" charset="0"/>
                <a:cs typeface="Times New Roman" pitchFamily="18" charset="0"/>
              </a:rPr>
              <a:t>91- elgesio sutrikimai;</a:t>
            </a:r>
          </a:p>
          <a:p>
            <a:pPr lvl="0">
              <a:buFont typeface="Wingdings" pitchFamily="2" charset="2"/>
              <a:buChar char="Ø"/>
            </a:pPr>
            <a:r>
              <a:rPr lang="lt-LT" dirty="0" smtClean="0">
                <a:latin typeface="Times New Roman" pitchFamily="18" charset="0"/>
                <a:cs typeface="Times New Roman" pitchFamily="18" charset="0"/>
              </a:rPr>
              <a:t>kodas F 92- mišrūs elgesio ir emocijų sutrikimai;</a:t>
            </a:r>
          </a:p>
          <a:p>
            <a:pPr lvl="0">
              <a:buFont typeface="Wingdings" pitchFamily="2" charset="2"/>
              <a:buChar char="Ø"/>
            </a:pPr>
            <a:r>
              <a:rPr lang="lt-LT" dirty="0" smtClean="0">
                <a:latin typeface="Times New Roman" pitchFamily="18" charset="0"/>
                <a:cs typeface="Times New Roman" pitchFamily="18" charset="0"/>
              </a:rPr>
              <a:t>kodas F</a:t>
            </a:r>
            <a:r>
              <a:rPr lang="en-US" dirty="0" smtClean="0">
                <a:latin typeface="Times New Roman" pitchFamily="18" charset="0"/>
                <a:cs typeface="Times New Roman" pitchFamily="18" charset="0"/>
              </a:rPr>
              <a:t> </a:t>
            </a:r>
            <a:r>
              <a:rPr lang="lt-LT" dirty="0" smtClean="0">
                <a:latin typeface="Times New Roman" pitchFamily="18" charset="0"/>
                <a:cs typeface="Times New Roman" pitchFamily="18" charset="0"/>
              </a:rPr>
              <a:t>07 - asmenybės ir elgesio sutrikimai dėl galvos smegenų ligos, pažeidimo ir disfunkcijos (jei šių simptomatikoje vyrauja elgesio sutrikimai arba jie išsivysto, patyrus galvos smegenų traumas);</a:t>
            </a:r>
          </a:p>
          <a:p>
            <a:pPr lvl="0">
              <a:buFont typeface="Wingdings" pitchFamily="2" charset="2"/>
              <a:buChar char="Ø"/>
            </a:pPr>
            <a:r>
              <a:rPr lang="lt-LT" dirty="0" smtClean="0">
                <a:latin typeface="Times New Roman" pitchFamily="18" charset="0"/>
                <a:cs typeface="Times New Roman" pitchFamily="18" charset="0"/>
              </a:rPr>
              <a:t>kodas F 07.8 - lėtinių ligų ar kitus organinius asmenybės ir elgesio sutrikimus dėl galvos smegenų ligos, pažeidimo ir disfunkcijos.</a:t>
            </a:r>
          </a:p>
          <a:p>
            <a:endParaRPr lang="lt-LT" dirty="0"/>
          </a:p>
        </p:txBody>
      </p:sp>
      <p:pic>
        <p:nvPicPr>
          <p:cNvPr id="4" name="Picture 3" descr="C:\Users\Socialine pedagoge\Desktop\5716587_orig.jpg"/>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288" y="5733256"/>
            <a:ext cx="1440160" cy="903281"/>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None/>
            </a:pPr>
            <a:r>
              <a:rPr lang="lt-LT" sz="3600" b="1" dirty="0" smtClean="0">
                <a:solidFill>
                  <a:schemeClr val="accent2">
                    <a:lumMod val="50000"/>
                  </a:schemeClr>
                </a:solidFill>
                <a:latin typeface="Times New Roman" pitchFamily="18" charset="0"/>
                <a:cs typeface="Times New Roman" pitchFamily="18" charset="0"/>
              </a:rPr>
              <a:t>        Įvairūs šaltiniai teigia, kad efektyviausia yra  įvairių modelių derinimo sistema, kuri padeda pasiekti geresnių rezultatų nei taikant vieną metodiką.</a:t>
            </a:r>
          </a:p>
          <a:p>
            <a:pPr>
              <a:buNone/>
            </a:pPr>
            <a:endParaRPr lang="lt-LT" sz="3600" dirty="0">
              <a:latin typeface="Times New Roman" pitchFamily="18" charset="0"/>
              <a:cs typeface="Times New Roman" pitchFamily="18" charset="0"/>
            </a:endParaRPr>
          </a:p>
        </p:txBody>
      </p:sp>
      <p:pic>
        <p:nvPicPr>
          <p:cNvPr id="4" name="Picture 3" descr="C:\Users\Socialine pedagoge\Desktop\5716587_orig.jpg"/>
          <p:cNvPicPr/>
          <p:nvPr/>
        </p:nvPicPr>
        <p:blipFill>
          <a:blip r:embed="rId2">
            <a:extLst>
              <a:ext uri="{BEBA8EAE-BF5A-486C-A8C5-ECC9F3942E4B}">
                <a14:imgProps xmlns:a14="http://schemas.microsoft.com/office/drawing/2010/main" xmlns="">
                  <a14:imgLayer r:embed="rId3">
                    <a14:imgEffect>
                      <a14:saturation sat="66000"/>
                    </a14:imgEffect>
                  </a14:imgLayer>
                </a14:imgProps>
              </a:ext>
              <a:ext uri="{28A0092B-C50C-407E-A947-70E740481C1C}">
                <a14:useLocalDpi xmlns:a14="http://schemas.microsoft.com/office/drawing/2010/main" xmlns="" val="0"/>
              </a:ext>
            </a:extLst>
          </a:blip>
          <a:srcRect/>
          <a:stretch>
            <a:fillRect/>
          </a:stretch>
        </p:blipFill>
        <p:spPr bwMode="auto">
          <a:xfrm>
            <a:off x="6357950" y="5143512"/>
            <a:ext cx="2164230" cy="143803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84"/>
            <a:ext cx="8229600" cy="3214710"/>
          </a:xfrm>
        </p:spPr>
        <p:txBody>
          <a:bodyPr>
            <a:normAutofit fontScale="90000"/>
          </a:bodyPr>
          <a:lstStyle/>
          <a:p>
            <a:r>
              <a:rPr lang="lt-LT" b="1" dirty="0" smtClean="0">
                <a:solidFill>
                  <a:schemeClr val="accent2">
                    <a:lumMod val="50000"/>
                  </a:schemeClr>
                </a:solidFill>
                <a:latin typeface="Times New Roman" pitchFamily="18" charset="0"/>
                <a:cs typeface="Times New Roman" pitchFamily="18" charset="0"/>
              </a:rPr>
              <a:t>... kai jūsų motyvacija yra pagalba kitiems, jūs veikiate žymiai efektyviau, nei galvodami vien apie save.</a:t>
            </a:r>
            <a:br>
              <a:rPr lang="lt-LT" b="1" dirty="0" smtClean="0">
                <a:solidFill>
                  <a:schemeClr val="accent2">
                    <a:lumMod val="50000"/>
                  </a:schemeClr>
                </a:solidFill>
                <a:latin typeface="Times New Roman" pitchFamily="18" charset="0"/>
                <a:cs typeface="Times New Roman" pitchFamily="18" charset="0"/>
              </a:rPr>
            </a:br>
            <a:endParaRPr lang="lt-LT" b="1" dirty="0">
              <a:solidFill>
                <a:schemeClr val="accent2">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3857629"/>
            <a:ext cx="8229600" cy="1143008"/>
          </a:xfrm>
        </p:spPr>
        <p:txBody>
          <a:bodyPr>
            <a:normAutofit lnSpcReduction="10000"/>
          </a:bodyPr>
          <a:lstStyle/>
          <a:p>
            <a:endParaRPr lang="lt-LT" dirty="0" smtClean="0"/>
          </a:p>
          <a:p>
            <a:pPr algn="r">
              <a:buNone/>
            </a:pPr>
            <a:r>
              <a:rPr lang="lt-LT" dirty="0" err="1" smtClean="0"/>
              <a:t>Zigas</a:t>
            </a:r>
            <a:r>
              <a:rPr lang="lt-LT" dirty="0" smtClean="0"/>
              <a:t> </a:t>
            </a:r>
            <a:r>
              <a:rPr lang="lt-LT" dirty="0" err="1" smtClean="0"/>
              <a:t>Ziglaras</a:t>
            </a:r>
            <a:r>
              <a:rPr lang="en-US" dirty="0" smtClean="0"/>
              <a:t> (</a:t>
            </a:r>
            <a:r>
              <a:rPr lang="en-US" dirty="0" err="1"/>
              <a:t>Zig</a:t>
            </a:r>
            <a:r>
              <a:rPr lang="en-US" dirty="0"/>
              <a:t> </a:t>
            </a:r>
            <a:r>
              <a:rPr lang="en-US" dirty="0" err="1"/>
              <a:t>Ziglar</a:t>
            </a:r>
            <a:r>
              <a:rPr lang="en-US" dirty="0"/>
              <a:t>)</a:t>
            </a:r>
            <a:endParaRPr lang="en-US" b="1" dirty="0"/>
          </a:p>
          <a:p>
            <a:pPr algn="r">
              <a:buNone/>
            </a:pPr>
            <a:endParaRPr lang="lt-LT" dirty="0" smtClean="0"/>
          </a:p>
          <a:p>
            <a:endParaRPr lang="lt-LT" dirty="0"/>
          </a:p>
        </p:txBody>
      </p:sp>
      <p:pic>
        <p:nvPicPr>
          <p:cNvPr id="4" name="Picture 3" descr="C:\Users\Socialine pedagoge\Desktop\5716587_orig.jpg"/>
          <p:cNvPicPr/>
          <p:nvPr/>
        </p:nvPicPr>
        <p:blipFill>
          <a:blip r:embed="rId2">
            <a:extLst>
              <a:ext uri="{BEBA8EAE-BF5A-486C-A8C5-ECC9F3942E4B}">
                <a14:imgProps xmlns:a14="http://schemas.microsoft.com/office/drawing/2010/main" xmlns="">
                  <a14:imgLayer r:embed="rId3">
                    <a14:imgEffect>
                      <a14:saturation sat="66000"/>
                    </a14:imgEffect>
                  </a14:imgLayer>
                </a14:imgProps>
              </a:ext>
              <a:ext uri="{28A0092B-C50C-407E-A947-70E740481C1C}">
                <a14:useLocalDpi xmlns:a14="http://schemas.microsoft.com/office/drawing/2010/main" xmlns="" val="0"/>
              </a:ext>
            </a:extLst>
          </a:blip>
          <a:srcRect/>
          <a:stretch>
            <a:fillRect/>
          </a:stretch>
        </p:blipFill>
        <p:spPr bwMode="auto">
          <a:xfrm>
            <a:off x="6357950" y="5143512"/>
            <a:ext cx="2164230" cy="143803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2952329"/>
          </a:xfrm>
        </p:spPr>
        <p:txBody>
          <a:bodyPr/>
          <a:lstStyle/>
          <a:p>
            <a:pPr marL="0" indent="0" algn="ctr">
              <a:buNone/>
            </a:pPr>
            <a:endParaRPr lang="lt-LT" b="1" dirty="0" smtClean="0"/>
          </a:p>
          <a:p>
            <a:pPr marL="0" indent="0" algn="ctr">
              <a:buNone/>
            </a:pPr>
            <a:endParaRPr lang="lt-LT" b="1" dirty="0"/>
          </a:p>
          <a:p>
            <a:pPr marL="0" indent="0" algn="ctr">
              <a:buNone/>
            </a:pPr>
            <a:r>
              <a:rPr lang="lt-LT" sz="4400" b="1" dirty="0" smtClean="0">
                <a:solidFill>
                  <a:schemeClr val="accent2">
                    <a:lumMod val="50000"/>
                  </a:schemeClr>
                </a:solidFill>
                <a:latin typeface="Times New Roman" panose="02020603050405020304" pitchFamily="18" charset="0"/>
                <a:cs typeface="Times New Roman" panose="02020603050405020304" pitchFamily="18" charset="0"/>
              </a:rPr>
              <a:t>AČIŪ UŽ DĖMESĮ</a:t>
            </a:r>
            <a:endParaRPr lang="lt-LT" sz="44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Picture 3" descr="C:\Users\Socialine pedagoge\Desktop\5716587_orig.jpg"/>
          <p:cNvPicPr/>
          <p:nvPr/>
        </p:nvPicPr>
        <p:blipFill>
          <a:blip r:embed="rId2">
            <a:extLst>
              <a:ext uri="{BEBA8EAE-BF5A-486C-A8C5-ECC9F3942E4B}">
                <a14:imgProps xmlns:a14="http://schemas.microsoft.com/office/drawing/2010/main" xmlns="">
                  <a14:imgLayer r:embed="rId3">
                    <a14:imgEffect>
                      <a14:saturation sat="66000"/>
                    </a14:imgEffect>
                  </a14:imgLayer>
                </a14:imgProps>
              </a:ext>
              <a:ext uri="{28A0092B-C50C-407E-A947-70E740481C1C}">
                <a14:useLocalDpi xmlns:a14="http://schemas.microsoft.com/office/drawing/2010/main" xmlns="" val="0"/>
              </a:ext>
            </a:extLst>
          </a:blip>
          <a:srcRect/>
          <a:stretch>
            <a:fillRect/>
          </a:stretch>
        </p:blipFill>
        <p:spPr bwMode="auto">
          <a:xfrm>
            <a:off x="5796136" y="4725144"/>
            <a:ext cx="2664296" cy="1927836"/>
          </a:xfrm>
          <a:prstGeom prst="rect">
            <a:avLst/>
          </a:prstGeom>
          <a:noFill/>
          <a:ln>
            <a:noFill/>
          </a:ln>
        </p:spPr>
      </p:pic>
    </p:spTree>
    <p:extLst>
      <p:ext uri="{BB962C8B-B14F-4D97-AF65-F5344CB8AC3E}">
        <p14:creationId xmlns:p14="http://schemas.microsoft.com/office/powerpoint/2010/main" xmlns="" val="3407426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989034"/>
          </a:xfrm>
        </p:spPr>
        <p:txBody>
          <a:bodyPr>
            <a:normAutofit fontScale="90000"/>
          </a:bodyPr>
          <a:lstStyle/>
          <a:p>
            <a:r>
              <a:rPr lang="lt-LT" sz="3600" b="1" dirty="0" smtClean="0">
                <a:solidFill>
                  <a:schemeClr val="accent2">
                    <a:lumMod val="50000"/>
                  </a:schemeClr>
                </a:solidFill>
                <a:latin typeface="Times New Roman" pitchFamily="18" charset="0"/>
                <a:cs typeface="Times New Roman" pitchFamily="18" charset="0"/>
              </a:rPr>
              <a:t>„Diemedžio“ ugdymo centre teikiamos šios paslaugos: (1)</a:t>
            </a:r>
            <a:r>
              <a:rPr lang="lt-LT" dirty="0" smtClean="0">
                <a:latin typeface="Times New Roman" pitchFamily="18" charset="0"/>
                <a:cs typeface="Times New Roman" pitchFamily="18" charset="0"/>
              </a:rPr>
              <a:t/>
            </a:r>
            <a:br>
              <a:rPr lang="lt-LT" dirty="0" smtClean="0">
                <a:latin typeface="Times New Roman" pitchFamily="18" charset="0"/>
                <a:cs typeface="Times New Roman" pitchFamily="18" charset="0"/>
              </a:rPr>
            </a:br>
            <a:endParaRPr lang="lt-LT"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lvl="0" algn="just"/>
            <a:r>
              <a:rPr lang="lt-LT" dirty="0" smtClean="0">
                <a:latin typeface="Times New Roman" pitchFamily="18" charset="0"/>
                <a:cs typeface="Times New Roman" pitchFamily="18" charset="0"/>
              </a:rPr>
              <a:t>Bendrasis mokinių pradinis  ir pagrindinis išsilavinimas. Ugdymo programa diferencijuojama pagal kiekvieno mokinio gebėjimus;</a:t>
            </a:r>
          </a:p>
          <a:p>
            <a:pPr lvl="0" algn="just"/>
            <a:r>
              <a:rPr lang="lt-LT" dirty="0" smtClean="0">
                <a:latin typeface="Times New Roman" pitchFamily="18" charset="0"/>
                <a:cs typeface="Times New Roman" pitchFamily="18" charset="0"/>
              </a:rPr>
              <a:t>švietimo pagalbos specialistų  (psichologų, socialinių pedagogų, specialiųjų pedagogų, logopedo), visuomenės sveikatos priežiūros specialisto konsultacijos. </a:t>
            </a:r>
          </a:p>
          <a:p>
            <a:pPr lvl="0" algn="just"/>
            <a:r>
              <a:rPr lang="lt-LT" dirty="0" smtClean="0">
                <a:latin typeface="Times New Roman" pitchFamily="18" charset="0"/>
                <a:cs typeface="Times New Roman" pitchFamily="18" charset="0"/>
              </a:rPr>
              <a:t>gydytojo psichiatro konsultacijos;</a:t>
            </a:r>
          </a:p>
          <a:p>
            <a:pPr lvl="0" algn="just"/>
            <a:r>
              <a:rPr lang="lt-LT" dirty="0" smtClean="0">
                <a:latin typeface="Times New Roman" pitchFamily="18" charset="0"/>
                <a:cs typeface="Times New Roman" pitchFamily="18" charset="0"/>
              </a:rPr>
              <a:t>medicininė pagalba;</a:t>
            </a:r>
          </a:p>
          <a:p>
            <a:pPr lvl="0" algn="just"/>
            <a:r>
              <a:rPr lang="lt-LT" dirty="0" smtClean="0">
                <a:latin typeface="Times New Roman" pitchFamily="18" charset="0"/>
                <a:cs typeface="Times New Roman" pitchFamily="18" charset="0"/>
              </a:rPr>
              <a:t>apgyvendinimo ir maitinimo paslaugos mokiniams;</a:t>
            </a:r>
          </a:p>
          <a:p>
            <a:pPr lvl="0" algn="just"/>
            <a:r>
              <a:rPr lang="lt-LT" dirty="0" smtClean="0">
                <a:latin typeface="Times New Roman" pitchFamily="18" charset="0"/>
                <a:cs typeface="Times New Roman" pitchFamily="18" charset="0"/>
              </a:rPr>
              <a:t>trumpalaikis mokinių konsultavimas, nuo 1 iki 10 dienų arba 30 dienų. Priimami vaikai turintys elgesio ir emocijų sunkumų ar sutrikimų; </a:t>
            </a:r>
          </a:p>
          <a:p>
            <a:endParaRPr lang="lt-LT" dirty="0"/>
          </a:p>
        </p:txBody>
      </p:sp>
      <p:pic>
        <p:nvPicPr>
          <p:cNvPr id="4" name="Picture 3" descr="C:\Users\Socialine pedagoge\Desktop\5716587_orig.jpg"/>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288" y="5733256"/>
            <a:ext cx="1440160" cy="903281"/>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b="1" dirty="0" smtClean="0">
                <a:solidFill>
                  <a:schemeClr val="accent2">
                    <a:lumMod val="50000"/>
                  </a:schemeClr>
                </a:solidFill>
                <a:latin typeface="Times New Roman" pitchFamily="18" charset="0"/>
                <a:cs typeface="Times New Roman" pitchFamily="18" charset="0"/>
              </a:rPr>
              <a:t>„</a:t>
            </a:r>
            <a:r>
              <a:rPr lang="lt-LT" sz="3600" b="1" dirty="0" smtClean="0">
                <a:solidFill>
                  <a:schemeClr val="accent2">
                    <a:lumMod val="50000"/>
                  </a:schemeClr>
                </a:solidFill>
                <a:latin typeface="Times New Roman" pitchFamily="18" charset="0"/>
                <a:cs typeface="Times New Roman" pitchFamily="18" charset="0"/>
              </a:rPr>
              <a:t>Diemedžio“ ugdymo centre teikiamos šios paslaugos: (2)</a:t>
            </a:r>
            <a:endParaRPr lang="lt-LT"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857364"/>
            <a:ext cx="8229600" cy="4268799"/>
          </a:xfrm>
        </p:spPr>
        <p:txBody>
          <a:bodyPr>
            <a:normAutofit fontScale="77500" lnSpcReduction="20000"/>
          </a:bodyPr>
          <a:lstStyle/>
          <a:p>
            <a:pPr lvl="0"/>
            <a:r>
              <a:rPr lang="lt-LT" dirty="0" smtClean="0">
                <a:latin typeface="Times New Roman" pitchFamily="18" charset="0"/>
                <a:cs typeface="Times New Roman" pitchFamily="18" charset="0"/>
              </a:rPr>
              <a:t>nemokama metodinė pagalba (konsultacijos, seminarai, mokymai) teikiama:</a:t>
            </a:r>
          </a:p>
          <a:p>
            <a:pPr lvl="0">
              <a:buFont typeface="Wingdings" pitchFamily="2" charset="2"/>
              <a:buChar char="Ø"/>
            </a:pPr>
            <a:r>
              <a:rPr lang="lt-LT" dirty="0" smtClean="0">
                <a:latin typeface="Times New Roman" pitchFamily="18" charset="0"/>
                <a:cs typeface="Times New Roman" pitchFamily="18" charset="0"/>
              </a:rPr>
              <a:t>mokinių tėvams;</a:t>
            </a:r>
          </a:p>
          <a:p>
            <a:pPr lvl="0">
              <a:buFont typeface="Wingdings" pitchFamily="2" charset="2"/>
              <a:buChar char="Ø"/>
            </a:pPr>
            <a:r>
              <a:rPr lang="lt-LT" dirty="0" smtClean="0">
                <a:latin typeface="Times New Roman" pitchFamily="18" charset="0"/>
                <a:cs typeface="Times New Roman" pitchFamily="18" charset="0"/>
              </a:rPr>
              <a:t>teisėtiems vaiko atstovams;</a:t>
            </a:r>
          </a:p>
          <a:p>
            <a:pPr lvl="0">
              <a:buFont typeface="Wingdings" pitchFamily="2" charset="2"/>
              <a:buChar char="Ø"/>
            </a:pPr>
            <a:r>
              <a:rPr lang="lt-LT" dirty="0" smtClean="0">
                <a:latin typeface="Times New Roman" pitchFamily="18" charset="0"/>
                <a:cs typeface="Times New Roman" pitchFamily="18" charset="0"/>
              </a:rPr>
              <a:t>pedagogams;</a:t>
            </a:r>
          </a:p>
          <a:p>
            <a:pPr lvl="0">
              <a:buFont typeface="Wingdings" pitchFamily="2" charset="2"/>
              <a:buChar char="Ø"/>
            </a:pPr>
            <a:r>
              <a:rPr lang="lt-LT" dirty="0" smtClean="0">
                <a:latin typeface="Times New Roman" pitchFamily="18" charset="0"/>
                <a:cs typeface="Times New Roman" pitchFamily="18" charset="0"/>
              </a:rPr>
              <a:t>švietimo pagalbos specialistams;</a:t>
            </a:r>
          </a:p>
          <a:p>
            <a:pPr lvl="0">
              <a:buFont typeface="Wingdings" pitchFamily="2" charset="2"/>
              <a:buChar char="Ø"/>
            </a:pPr>
            <a:r>
              <a:rPr lang="lt-LT" dirty="0" smtClean="0">
                <a:latin typeface="Times New Roman" pitchFamily="18" charset="0"/>
                <a:cs typeface="Times New Roman" pitchFamily="18" charset="0"/>
              </a:rPr>
              <a:t>socialiniams darbuotojams ir kt. specialistams; </a:t>
            </a:r>
          </a:p>
          <a:p>
            <a:pPr lvl="0">
              <a:buFont typeface="Wingdings" pitchFamily="2" charset="2"/>
              <a:buChar char="Ø"/>
            </a:pPr>
            <a:r>
              <a:rPr lang="lt-LT" dirty="0" smtClean="0">
                <a:latin typeface="Times New Roman" pitchFamily="18" charset="0"/>
                <a:cs typeface="Times New Roman" pitchFamily="18" charset="0"/>
              </a:rPr>
              <a:t>centro </a:t>
            </a:r>
            <a:r>
              <a:rPr lang="en-US" dirty="0" err="1" smtClean="0">
                <a:latin typeface="Times New Roman" pitchFamily="18" charset="0"/>
                <a:cs typeface="Times New Roman" pitchFamily="18" charset="0"/>
              </a:rPr>
              <a:t>metodin</a:t>
            </a:r>
            <a:r>
              <a:rPr lang="lt-LT" dirty="0" smtClean="0">
                <a:latin typeface="Times New Roman" pitchFamily="18" charset="0"/>
                <a:cs typeface="Times New Roman" pitchFamily="18" charset="0"/>
              </a:rPr>
              <a:t>ė komanda vyksta  konsultuoti mokinius į ugdymo įstaigas.</a:t>
            </a:r>
            <a:endParaRPr lang="en-US" dirty="0" smtClean="0">
              <a:latin typeface="Times New Roman" pitchFamily="18" charset="0"/>
              <a:cs typeface="Times New Roman" pitchFamily="18" charset="0"/>
            </a:endParaRPr>
          </a:p>
          <a:p>
            <a:r>
              <a:rPr lang="lt-LT" dirty="0" smtClean="0">
                <a:latin typeface="Times New Roman" pitchFamily="18" charset="0"/>
                <a:cs typeface="Times New Roman" pitchFamily="18" charset="0"/>
              </a:rPr>
              <a:t>Rekomendacijų rengimas mokinių ugdymui, švietimo pagalbos teikimui.</a:t>
            </a:r>
          </a:p>
          <a:p>
            <a:endParaRPr lang="lt-LT" dirty="0"/>
          </a:p>
        </p:txBody>
      </p:sp>
      <p:pic>
        <p:nvPicPr>
          <p:cNvPr id="4" name="Picture 3" descr="C:\Users\Socialine pedagoge\Desktop\5716587_orig.jpg"/>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288" y="5733256"/>
            <a:ext cx="1440160" cy="903281"/>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b="1" dirty="0" smtClean="0">
                <a:solidFill>
                  <a:schemeClr val="accent2">
                    <a:lumMod val="50000"/>
                  </a:schemeClr>
                </a:solidFill>
                <a:latin typeface="Times New Roman" pitchFamily="18" charset="0"/>
                <a:cs typeface="Times New Roman" pitchFamily="18" charset="0"/>
              </a:rPr>
              <a:t>Pagalbos organizavimo modeliai (1)</a:t>
            </a:r>
            <a:endParaRPr lang="lt-LT" b="1" dirty="0">
              <a:solidFill>
                <a:schemeClr val="accent2">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900634"/>
          </a:xfrm>
        </p:spPr>
        <p:txBody>
          <a:bodyPr>
            <a:normAutofit fontScale="77500" lnSpcReduction="20000"/>
          </a:bodyPr>
          <a:lstStyle/>
          <a:p>
            <a:pPr algn="just">
              <a:buNone/>
            </a:pPr>
            <a:r>
              <a:rPr lang="lt-LT" b="1" dirty="0" smtClean="0">
                <a:latin typeface="Times New Roman" pitchFamily="18" charset="0"/>
                <a:cs typeface="Times New Roman" pitchFamily="18" charset="0"/>
              </a:rPr>
              <a:t>          Keičiama aplinka, orientuojamasi į ugdymo ir gyvenimo aplinkos pokytį. </a:t>
            </a:r>
          </a:p>
          <a:p>
            <a:pPr algn="just"/>
            <a:r>
              <a:rPr lang="lt-LT" dirty="0" smtClean="0">
                <a:latin typeface="Times New Roman" pitchFamily="18" charset="0"/>
                <a:cs typeface="Times New Roman" pitchFamily="18" charset="0"/>
              </a:rPr>
              <a:t>Centre struktūruota aplinka. </a:t>
            </a:r>
          </a:p>
          <a:p>
            <a:pPr algn="just"/>
            <a:r>
              <a:rPr lang="lt-LT" dirty="0" smtClean="0">
                <a:latin typeface="Times New Roman" pitchFamily="18" charset="0"/>
                <a:cs typeface="Times New Roman" pitchFamily="18" charset="0"/>
              </a:rPr>
              <a:t>Įrengti kiekvienos grupės laisvalaikio kambariai. </a:t>
            </a:r>
          </a:p>
          <a:p>
            <a:pPr algn="just"/>
            <a:r>
              <a:rPr lang="lt-LT" altLang="lt-LT" dirty="0" smtClean="0">
                <a:latin typeface="Times New Roman" pitchFamily="18" charset="0"/>
                <a:cs typeface="Times New Roman" pitchFamily="18" charset="0"/>
              </a:rPr>
              <a:t>Užimtumas, kiekviena sąmoninga veikla prasideda tikslų kėlimu ir planavimu. Kad mokiniai  grupės valandėlėse, renginiuose, projektuose ir kt.  aktyviai ir noriai dalyvautų,  prieš tai gerokai turi padirbėti pats specialistas, kruopščiai planuodamas renginį, pasirinkdamas  ne geriausią, </a:t>
            </a:r>
            <a:r>
              <a:rPr lang="lt-LT" altLang="lt-LT" b="1" dirty="0" smtClean="0">
                <a:latin typeface="Times New Roman" pitchFamily="18" charset="0"/>
                <a:cs typeface="Times New Roman" pitchFamily="18" charset="0"/>
              </a:rPr>
              <a:t>bet tinkamiausią </a:t>
            </a:r>
            <a:r>
              <a:rPr lang="lt-LT" altLang="lt-LT" dirty="0" smtClean="0">
                <a:latin typeface="Times New Roman" pitchFamily="18" charset="0"/>
                <a:cs typeface="Times New Roman" pitchFamily="18" charset="0"/>
              </a:rPr>
              <a:t>konkrečioje situacijoje metodą, panašiai, kaip stalius renkasi skirtingus įrankius skirtingiems darbams atlikti.</a:t>
            </a:r>
          </a:p>
          <a:p>
            <a:pPr algn="just"/>
            <a:r>
              <a:rPr lang="lt-LT" dirty="0" smtClean="0">
                <a:latin typeface="Times New Roman" pitchFamily="18" charset="0"/>
                <a:cs typeface="Times New Roman" pitchFamily="18" charset="0"/>
              </a:rPr>
              <a:t>Elgesio taškų (pliusų, minusų sistema) pamokų ir laisvalaikio metu.</a:t>
            </a:r>
            <a:endParaRPr lang="lt-LT" altLang="lt-LT" dirty="0" smtClean="0">
              <a:latin typeface="Times New Roman" pitchFamily="18" charset="0"/>
              <a:cs typeface="Times New Roman" pitchFamily="18" charset="0"/>
            </a:endParaRPr>
          </a:p>
          <a:p>
            <a:endParaRPr lang="lt-L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b="1" dirty="0" smtClean="0">
                <a:solidFill>
                  <a:schemeClr val="accent2">
                    <a:lumMod val="50000"/>
                  </a:schemeClr>
                </a:solidFill>
                <a:latin typeface="Times New Roman" pitchFamily="18" charset="0"/>
                <a:cs typeface="Times New Roman" pitchFamily="18" charset="0"/>
              </a:rPr>
              <a:t>Pagalbos organizavimo modeliai (2)</a:t>
            </a:r>
            <a:endParaRPr lang="lt-LT"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pPr algn="just">
              <a:buNone/>
            </a:pPr>
            <a:r>
              <a:rPr lang="lt-LT" altLang="lt-LT" b="1" dirty="0" smtClean="0">
                <a:latin typeface="Times New Roman" pitchFamily="18" charset="0"/>
                <a:cs typeface="Times New Roman" pitchFamily="18" charset="0"/>
              </a:rPr>
              <a:t>     Elgesio modeliavimas </a:t>
            </a:r>
          </a:p>
          <a:p>
            <a:pPr algn="just"/>
            <a:r>
              <a:rPr lang="lt-LT" altLang="lt-LT" dirty="0" smtClean="0">
                <a:latin typeface="Times New Roman" pitchFamily="18" charset="0"/>
                <a:cs typeface="Times New Roman" pitchFamily="18" charset="0"/>
              </a:rPr>
              <a:t>Svarbu ne tik pastebėti netinkamą elgesį ir stengtis jį panaikinti, bet ir apsibrėžti, koks yra siektinas elgesys.</a:t>
            </a:r>
          </a:p>
          <a:p>
            <a:pPr algn="just"/>
            <a:r>
              <a:rPr lang="lt-LT" altLang="lt-LT" dirty="0" smtClean="0">
                <a:latin typeface="Times New Roman" pitchFamily="18" charset="0"/>
                <a:cs typeface="Times New Roman" pitchFamily="18" charset="0"/>
              </a:rPr>
              <a:t>Svarbu, kad ir vaikas žinotų, ko iš jo tikimasi. </a:t>
            </a:r>
          </a:p>
          <a:p>
            <a:pPr algn="just"/>
            <a:r>
              <a:rPr lang="lt-LT" altLang="lt-LT" dirty="0" smtClean="0">
                <a:latin typeface="Times New Roman" pitchFamily="18" charset="0"/>
                <a:cs typeface="Times New Roman" pitchFamily="18" charset="0"/>
              </a:rPr>
              <a:t>Būtina akcentuoti teigiamą, o ne neigiamą elgesį, paskatinti, pagirti jo pastangas.  Siekiant sumažinti nepageidaujamą elgesį, skatinamas pozityvus vaiko elgesys.</a:t>
            </a:r>
          </a:p>
          <a:p>
            <a:pPr algn="just"/>
            <a:r>
              <a:rPr lang="lt-LT" altLang="lt-LT" dirty="0" smtClean="0">
                <a:latin typeface="Times New Roman" pitchFamily="18" charset="0"/>
                <a:cs typeface="Times New Roman" pitchFamily="18" charset="0"/>
              </a:rPr>
              <a:t>Būtinos aiškios vienodos taisyklės ir ribos. Svarbu, kad jų laikytųsi ne tik vaikai, bet ir suaugusieji. Vaikas mokosi iš jį supančių suaugusiųjų.</a:t>
            </a:r>
            <a:endParaRPr lang="lt-L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b="1" dirty="0" smtClean="0">
                <a:solidFill>
                  <a:schemeClr val="accent2">
                    <a:lumMod val="50000"/>
                  </a:schemeClr>
                </a:solidFill>
                <a:latin typeface="Times New Roman" pitchFamily="18" charset="0"/>
                <a:cs typeface="Times New Roman" pitchFamily="18" charset="0"/>
              </a:rPr>
              <a:t>Pagalbos organizavimo modeliai (3)</a:t>
            </a:r>
            <a:endParaRPr lang="lt-LT" b="1" dirty="0"/>
          </a:p>
        </p:txBody>
      </p:sp>
      <p:sp>
        <p:nvSpPr>
          <p:cNvPr id="3" name="Content Placeholder 2"/>
          <p:cNvSpPr>
            <a:spLocks noGrp="1"/>
          </p:cNvSpPr>
          <p:nvPr>
            <p:ph idx="1"/>
          </p:nvPr>
        </p:nvSpPr>
        <p:spPr>
          <a:xfrm>
            <a:off x="457200" y="1285860"/>
            <a:ext cx="8229600" cy="5143536"/>
          </a:xfrm>
        </p:spPr>
        <p:txBody>
          <a:bodyPr>
            <a:normAutofit fontScale="85000" lnSpcReduction="20000"/>
          </a:bodyPr>
          <a:lstStyle/>
          <a:p>
            <a:pPr lvl="0" algn="just">
              <a:buNone/>
            </a:pPr>
            <a:r>
              <a:rPr lang="lt-LT" b="1" dirty="0" smtClean="0">
                <a:latin typeface="Times New Roman" pitchFamily="18" charset="0"/>
                <a:cs typeface="Times New Roman" pitchFamily="18" charset="0"/>
              </a:rPr>
              <a:t>        Kognityvinis elgesio modeliavimas</a:t>
            </a:r>
            <a:r>
              <a:rPr lang="lt-LT" dirty="0" smtClean="0">
                <a:latin typeface="Times New Roman" pitchFamily="18" charset="0"/>
                <a:cs typeface="Times New Roman" pitchFamily="18" charset="0"/>
              </a:rPr>
              <a:t> </a:t>
            </a:r>
          </a:p>
          <a:p>
            <a:pPr lvl="0" algn="just">
              <a:buNone/>
            </a:pPr>
            <a:r>
              <a:rPr lang="lt-LT" dirty="0" smtClean="0">
                <a:latin typeface="Times New Roman" pitchFamily="18" charset="0"/>
                <a:cs typeface="Times New Roman" pitchFamily="18" charset="0"/>
              </a:rPr>
              <a:t>        Vedamos individualios ir grupės konsultacijos skirtos socialinių gebėjimų ugdymui.</a:t>
            </a:r>
          </a:p>
          <a:p>
            <a:pPr lvl="0" algn="just"/>
            <a:r>
              <a:rPr lang="lt-LT" dirty="0" smtClean="0">
                <a:latin typeface="Times New Roman" pitchFamily="18" charset="0"/>
                <a:cs typeface="Times New Roman" pitchFamily="18" charset="0"/>
              </a:rPr>
              <a:t>Mokinys mokomos suprasti ir reguliuoti savo elgesį, mokantis  savikontrolės, pykčio valdymo, savęs skatinimo įgūdžių. </a:t>
            </a:r>
          </a:p>
          <a:p>
            <a:pPr lvl="0" algn="just"/>
            <a:r>
              <a:rPr lang="lt-LT" dirty="0" smtClean="0">
                <a:latin typeface="Times New Roman" pitchFamily="18" charset="0"/>
                <a:cs typeface="Times New Roman" pitchFamily="18" charset="0"/>
              </a:rPr>
              <a:t>Mokomi atpažinti savo jausmus, reakcijas, kokiose situacijose kyla pyktis, bejėgiškumo jausmas, ką jiems norisi daryti. </a:t>
            </a:r>
          </a:p>
          <a:p>
            <a:pPr lvl="0" algn="just"/>
            <a:r>
              <a:rPr lang="lt-LT" dirty="0" smtClean="0">
                <a:latin typeface="Times New Roman" pitchFamily="18" charset="0"/>
                <a:cs typeface="Times New Roman" pitchFamily="18" charset="0"/>
              </a:rPr>
              <a:t>Mokomi adekvačių pykčio valdymo būdų (pvz., atsitraukti į šoną, kvėpuoti, rašyti, plėšyti lapus ir pan.). </a:t>
            </a:r>
          </a:p>
          <a:p>
            <a:pPr lvl="0" algn="just"/>
            <a:r>
              <a:rPr lang="lt-LT" dirty="0" smtClean="0">
                <a:latin typeface="Times New Roman" pitchFamily="18" charset="0"/>
                <a:cs typeface="Times New Roman" pitchFamily="18" charset="0"/>
              </a:rPr>
              <a:t>Ugdomas mokinių atsparumas stresui, neigiamiems išgyvenimams, mokomi atsipalaidavimo pratimų, gebėjimo „išeiti“ iš stresą keliančių situacijų.</a:t>
            </a:r>
          </a:p>
          <a:p>
            <a:endParaRPr lang="lt-L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smtClean="0">
                <a:solidFill>
                  <a:schemeClr val="accent2">
                    <a:lumMod val="50000"/>
                  </a:schemeClr>
                </a:solidFill>
                <a:latin typeface="Times New Roman" panose="02020603050405020304" pitchFamily="18" charset="0"/>
                <a:cs typeface="Times New Roman" panose="02020603050405020304" pitchFamily="18" charset="0"/>
              </a:rPr>
              <a:t>Taikomos terapijos</a:t>
            </a:r>
            <a:endParaRPr lang="lt-LT" dirty="0"/>
          </a:p>
        </p:txBody>
      </p:sp>
      <p:sp>
        <p:nvSpPr>
          <p:cNvPr id="3" name="Content Placeholder 2"/>
          <p:cNvSpPr>
            <a:spLocks noGrp="1"/>
          </p:cNvSpPr>
          <p:nvPr>
            <p:ph idx="1"/>
          </p:nvPr>
        </p:nvSpPr>
        <p:spPr>
          <a:xfrm>
            <a:off x="457200" y="1571612"/>
            <a:ext cx="8229600" cy="5000660"/>
          </a:xfrm>
        </p:spPr>
        <p:txBody>
          <a:bodyPr>
            <a:normAutofit fontScale="85000" lnSpcReduction="20000"/>
          </a:bodyPr>
          <a:lstStyle/>
          <a:p>
            <a:pPr lvl="0">
              <a:buNone/>
            </a:pPr>
            <a:r>
              <a:rPr lang="lt-LT" dirty="0" smtClean="0">
                <a:latin typeface="Times New Roman" pitchFamily="18" charset="0"/>
                <a:cs typeface="Times New Roman" pitchFamily="18" charset="0"/>
              </a:rPr>
              <a:t>        Siekdami mokinių kognityvinio elgesio modeliavimo vaiko teigiamų emocijų, elgesio tolygumo didelį dėmesį skiriame terapijoms. </a:t>
            </a:r>
          </a:p>
          <a:p>
            <a:r>
              <a:rPr lang="lt-LT" dirty="0" smtClean="0">
                <a:latin typeface="Times New Roman" pitchFamily="18" charset="0"/>
                <a:cs typeface="Times New Roman" pitchFamily="18" charset="0"/>
              </a:rPr>
              <a:t>dailės terapija; </a:t>
            </a:r>
          </a:p>
          <a:p>
            <a:r>
              <a:rPr lang="lt-LT" dirty="0" smtClean="0">
                <a:latin typeface="Times New Roman" pitchFamily="18" charset="0"/>
                <a:cs typeface="Times New Roman" pitchFamily="18" charset="0"/>
              </a:rPr>
              <a:t>aromaterapija; </a:t>
            </a:r>
          </a:p>
          <a:p>
            <a:r>
              <a:rPr lang="lt-LT" dirty="0" smtClean="0">
                <a:latin typeface="Times New Roman" pitchFamily="18" charset="0"/>
                <a:cs typeface="Times New Roman" pitchFamily="18" charset="0"/>
              </a:rPr>
              <a:t>šokio ir judesio terapija; </a:t>
            </a:r>
          </a:p>
          <a:p>
            <a:r>
              <a:rPr lang="lt-LT" dirty="0" smtClean="0">
                <a:latin typeface="Times New Roman" pitchFamily="18" charset="0"/>
                <a:cs typeface="Times New Roman" pitchFamily="18" charset="0"/>
              </a:rPr>
              <a:t>hidroterapija;</a:t>
            </a:r>
          </a:p>
          <a:p>
            <a:r>
              <a:rPr lang="lt-LT" dirty="0" smtClean="0">
                <a:latin typeface="Times New Roman" pitchFamily="18" charset="0"/>
                <a:cs typeface="Times New Roman" pitchFamily="18" charset="0"/>
              </a:rPr>
              <a:t>šviesos terapija; </a:t>
            </a:r>
          </a:p>
          <a:p>
            <a:r>
              <a:rPr lang="lt-LT" dirty="0" smtClean="0">
                <a:latin typeface="Times New Roman" pitchFamily="18" charset="0"/>
                <a:cs typeface="Times New Roman" pitchFamily="18" charset="0"/>
              </a:rPr>
              <a:t>multisensorinė terapija;</a:t>
            </a:r>
          </a:p>
          <a:p>
            <a:r>
              <a:rPr lang="lt-LT" dirty="0" smtClean="0">
                <a:latin typeface="Times New Roman" pitchFamily="18" charset="0"/>
                <a:cs typeface="Times New Roman" pitchFamily="18" charset="0"/>
              </a:rPr>
              <a:t>smėlio terapija;</a:t>
            </a:r>
          </a:p>
          <a:p>
            <a:r>
              <a:rPr lang="lt-LT" dirty="0" smtClean="0">
                <a:latin typeface="Times New Roman" pitchFamily="18" charset="0"/>
                <a:cs typeface="Times New Roman" pitchFamily="18" charset="0"/>
              </a:rPr>
              <a:t>relaksacija.</a:t>
            </a:r>
          </a:p>
          <a:p>
            <a:pPr>
              <a:buNone/>
            </a:pPr>
            <a:r>
              <a:rPr lang="lt-LT" dirty="0" smtClean="0">
                <a:latin typeface="Times New Roman" pitchFamily="18" charset="0"/>
                <a:cs typeface="Times New Roman" pitchFamily="18" charset="0"/>
              </a:rPr>
              <a:t>        </a:t>
            </a:r>
          </a:p>
          <a:p>
            <a:endParaRPr lang="lt-LT" dirty="0"/>
          </a:p>
        </p:txBody>
      </p:sp>
      <p:pic>
        <p:nvPicPr>
          <p:cNvPr id="4" name="Picture 3" descr="C:\Users\Socialine pedagoge\Desktop\5716587_orig.jpg"/>
          <p:cNvPicPr/>
          <p:nvPr/>
        </p:nvPicPr>
        <p:blipFill>
          <a:blip r:embed="rId2">
            <a:extLst>
              <a:ext uri="{28A0092B-C50C-407E-A947-70E740481C1C}">
                <a14:useLocalDpi xmlns:a14="http://schemas.microsoft.com/office/drawing/2010/main" xmlns="" val="0"/>
              </a:ext>
            </a:extLst>
          </a:blip>
          <a:srcRect/>
          <a:stretch>
            <a:fillRect/>
          </a:stretch>
        </p:blipFill>
        <p:spPr bwMode="auto">
          <a:xfrm>
            <a:off x="7215206" y="642918"/>
            <a:ext cx="1584176" cy="1008112"/>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ltLang="lt-LT" b="1" dirty="0" smtClean="0">
                <a:solidFill>
                  <a:schemeClr val="accent2">
                    <a:lumMod val="50000"/>
                  </a:schemeClr>
                </a:solidFill>
                <a:latin typeface="Times New Roman" pitchFamily="18" charset="0"/>
                <a:cs typeface="Times New Roman" pitchFamily="18" charset="0"/>
              </a:rPr>
              <a:t>Dailės terapija</a:t>
            </a:r>
            <a:endParaRPr lang="lt-LT" dirty="0">
              <a:solidFill>
                <a:schemeClr val="accent2">
                  <a:lumMod val="50000"/>
                </a:schemeClr>
              </a:solidFill>
            </a:endParaRPr>
          </a:p>
        </p:txBody>
      </p:sp>
      <p:sp>
        <p:nvSpPr>
          <p:cNvPr id="3" name="Content Placeholder 2"/>
          <p:cNvSpPr>
            <a:spLocks noGrp="1"/>
          </p:cNvSpPr>
          <p:nvPr>
            <p:ph idx="1"/>
          </p:nvPr>
        </p:nvSpPr>
        <p:spPr/>
        <p:txBody>
          <a:bodyPr/>
          <a:lstStyle/>
          <a:p>
            <a:pPr algn="just">
              <a:buNone/>
            </a:pPr>
            <a:r>
              <a:rPr lang="lt-LT" altLang="lt-LT" dirty="0" smtClean="0">
                <a:latin typeface="Times New Roman" pitchFamily="18" charset="0"/>
                <a:cs typeface="Times New Roman" pitchFamily="18" charset="0"/>
              </a:rPr>
              <a:t>       Individualiai su mokiniu ir mokinių grupe  užsiėmimus veda psichologė. Per dailės terapijos susitikimus stengiamasi per piešinius išmokti reikšti mintis, suprasti savo tikrąsias emocines būsenas, jų priežastis bei mokomasi emocijų valdymo, lavinamas kūrybingumas ir bendravimo bei bendradarbiavimo įgūdžiai. </a:t>
            </a:r>
          </a:p>
          <a:p>
            <a:endParaRPr lang="lt-LT" dirty="0"/>
          </a:p>
        </p:txBody>
      </p:sp>
      <p:pic>
        <p:nvPicPr>
          <p:cNvPr id="4" name="Picture 3" descr="C:\Users\Socialine pedagoge\Desktop\5716587_orig.jpg"/>
          <p:cNvPicPr/>
          <p:nvPr/>
        </p:nvPicPr>
        <p:blipFill>
          <a:blip r:embed="rId2">
            <a:extLst>
              <a:ext uri="{BEBA8EAE-BF5A-486C-A8C5-ECC9F3942E4B}">
                <a14:imgProps xmlns:a14="http://schemas.microsoft.com/office/drawing/2010/main" xmlns="">
                  <a14:imgLayer r:embed="">
                    <a14:imgEffect>
                      <a14:saturation sat="66000"/>
                    </a14:imgEffect>
                  </a14:imgLayer>
                </a14:imgProps>
              </a:ext>
              <a:ext uri="{28A0092B-C50C-407E-A947-70E740481C1C}">
                <a14:useLocalDpi xmlns:a14="http://schemas.microsoft.com/office/drawing/2010/main" xmlns="" val="0"/>
              </a:ext>
            </a:extLst>
          </a:blip>
          <a:srcRect/>
          <a:stretch>
            <a:fillRect/>
          </a:stretch>
        </p:blipFill>
        <p:spPr bwMode="auto">
          <a:xfrm>
            <a:off x="7358082" y="5214950"/>
            <a:ext cx="1296144" cy="88138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TotalTime>
  <Words>871</Words>
  <Application>Microsoft Office PowerPoint</Application>
  <PresentationFormat>On-screen Show (4:3)</PresentationFormat>
  <Paragraphs>85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„Diemedžio “ ugdymo centro   veikla  ir pagalbos teikimo galimybės </vt:lpstr>
      <vt:lpstr>Į „Diemedžio“ ugdymo centrą nuolatinai priimami mokytis berniukai  (30): </vt:lpstr>
      <vt:lpstr>„Diemedžio“ ugdymo centre teikiamos šios paslaugos: (1) </vt:lpstr>
      <vt:lpstr>„Diemedžio“ ugdymo centre teikiamos šios paslaugos: (2)</vt:lpstr>
      <vt:lpstr>Pagalbos organizavimo modeliai (1)</vt:lpstr>
      <vt:lpstr>Pagalbos organizavimo modeliai (2)</vt:lpstr>
      <vt:lpstr>Pagalbos organizavimo modeliai (3)</vt:lpstr>
      <vt:lpstr>Taikomos terapijos</vt:lpstr>
      <vt:lpstr>Dailės terapija</vt:lpstr>
      <vt:lpstr>Slide 10</vt:lpstr>
      <vt:lpstr>Multisensorinė (šviesos) terapija </vt:lpstr>
      <vt:lpstr>Slide 12</vt:lpstr>
      <vt:lpstr>Slide 13</vt:lpstr>
      <vt:lpstr>Šokio ir judesio terapija</vt:lpstr>
      <vt:lpstr>Slide 15</vt:lpstr>
      <vt:lpstr>Hidroterapija </vt:lpstr>
      <vt:lpstr>Slide 17</vt:lpstr>
      <vt:lpstr>Terapijų ir sensorinės integracijos nauda:</vt:lpstr>
      <vt:lpstr>Pagalbos organizavimo modeliai (4)</vt:lpstr>
      <vt:lpstr>Slide 20</vt:lpstr>
      <vt:lpstr>... kai jūsų motyvacija yra pagalba kitiems, jūs veikiate žymiai efektyviau, nei galvodami vien apie save. </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Socialine pedagoge</dc:creator>
  <cp:lastModifiedBy>Antras2</cp:lastModifiedBy>
  <cp:revision>154</cp:revision>
  <dcterms:created xsi:type="dcterms:W3CDTF">2014-11-05T11:03:31Z</dcterms:created>
  <dcterms:modified xsi:type="dcterms:W3CDTF">2016-10-24T08:02:15Z</dcterms:modified>
</cp:coreProperties>
</file>